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57" r:id="rId3"/>
    <p:sldId id="276" r:id="rId4"/>
    <p:sldId id="293" r:id="rId5"/>
    <p:sldId id="296" r:id="rId6"/>
    <p:sldId id="287" r:id="rId7"/>
    <p:sldId id="290" r:id="rId8"/>
    <p:sldId id="303" r:id="rId9"/>
    <p:sldId id="277" r:id="rId10"/>
    <p:sldId id="307" r:id="rId11"/>
    <p:sldId id="267" r:id="rId12"/>
    <p:sldId id="306" r:id="rId13"/>
    <p:sldId id="309" r:id="rId14"/>
    <p:sldId id="310" r:id="rId15"/>
    <p:sldId id="270" r:id="rId16"/>
    <p:sldId id="318" r:id="rId17"/>
    <p:sldId id="322" r:id="rId18"/>
    <p:sldId id="316" r:id="rId19"/>
    <p:sldId id="273" r:id="rId20"/>
    <p:sldId id="321" r:id="rId21"/>
    <p:sldId id="278" r:id="rId22"/>
    <p:sldId id="319" r:id="rId23"/>
    <p:sldId id="274"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FFCCFF"/>
    <a:srgbClr val="DAEFFE"/>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varScale="1">
        <p:scale>
          <a:sx n="64" d="100"/>
          <a:sy n="64" d="100"/>
        </p:scale>
        <p:origin x="-1452" y="-10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201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9324E6D-969F-4E9C-A6A1-17E09A7AAD6F}" type="datetime1">
              <a:rPr kumimoji="1" lang="ja-JP" altLang="en-US" smtClean="0"/>
              <a:pPr/>
              <a:t>2014/9/8</a:t>
            </a:fld>
            <a:endParaRPr kumimoji="1" lang="ja-JP" altLang="en-US" dirty="0"/>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5E64A9-BD61-4DBD-88FF-A631422E89C4}" type="slidenum">
              <a:rPr kumimoji="1" lang="ja-JP" altLang="en-US" smtClean="0"/>
              <a:pPr/>
              <a:t>&lt;#&gt;</a:t>
            </a:fld>
            <a:endParaRPr kumimoji="1" lang="ja-JP" altLang="en-US" dirty="0"/>
          </a:p>
        </p:txBody>
      </p:sp>
    </p:spTree>
    <p:extLst>
      <p:ext uri="{BB962C8B-B14F-4D97-AF65-F5344CB8AC3E}">
        <p14:creationId xmlns:p14="http://schemas.microsoft.com/office/powerpoint/2010/main" xmlns="" val="2878866833"/>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CADE88-B384-4F18-BECD-6D090A2D2B35}" type="datetime1">
              <a:rPr kumimoji="1" lang="ja-JP" altLang="en-US" smtClean="0"/>
              <a:pPr/>
              <a:t>2014/9/8</a:t>
            </a:fld>
            <a:endParaRPr kumimoji="1" lang="ja-JP" altLang="en-US" dirty="0"/>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F9A9C0-8A12-4111-9347-C7F61CC32B46}" type="slidenum">
              <a:rPr kumimoji="1" lang="ja-JP" altLang="en-US" smtClean="0"/>
              <a:pPr/>
              <a:t>&lt;#&gt;</a:t>
            </a:fld>
            <a:endParaRPr kumimoji="1" lang="ja-JP" altLang="en-US" dirty="0"/>
          </a:p>
        </p:txBody>
      </p:sp>
    </p:spTree>
    <p:extLst>
      <p:ext uri="{BB962C8B-B14F-4D97-AF65-F5344CB8AC3E}">
        <p14:creationId xmlns:p14="http://schemas.microsoft.com/office/powerpoint/2010/main" xmlns="" val="1279967255"/>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2009</a:t>
            </a:r>
            <a:r>
              <a:rPr kumimoji="1" lang="ja-JP" altLang="en-US" dirty="0" smtClean="0"/>
              <a:t>年の資料</a:t>
            </a:r>
            <a:endParaRPr kumimoji="1" lang="ja-JP" altLang="en-US" dirty="0"/>
          </a:p>
        </p:txBody>
      </p:sp>
      <p:sp>
        <p:nvSpPr>
          <p:cNvPr id="4" name="日付プレースホルダー 3"/>
          <p:cNvSpPr>
            <a:spLocks noGrp="1"/>
          </p:cNvSpPr>
          <p:nvPr>
            <p:ph type="dt" idx="10"/>
          </p:nvPr>
        </p:nvSpPr>
        <p:spPr/>
        <p:txBody>
          <a:bodyPr/>
          <a:lstStyle/>
          <a:p>
            <a:fld id="{E9CADE88-B384-4F18-BECD-6D090A2D2B35}" type="datetime1">
              <a:rPr kumimoji="1" lang="ja-JP" altLang="en-US" smtClean="0"/>
              <a:pPr/>
              <a:t>2014/9/8</a:t>
            </a:fld>
            <a:endParaRPr kumimoji="1" lang="ja-JP" altLang="en-US" dirty="0"/>
          </a:p>
        </p:txBody>
      </p:sp>
      <p:sp>
        <p:nvSpPr>
          <p:cNvPr id="5" name="スライド番号プレースホルダー 4"/>
          <p:cNvSpPr>
            <a:spLocks noGrp="1"/>
          </p:cNvSpPr>
          <p:nvPr>
            <p:ph type="sldNum" sz="quarter" idx="11"/>
          </p:nvPr>
        </p:nvSpPr>
        <p:spPr/>
        <p:txBody>
          <a:bodyPr/>
          <a:lstStyle/>
          <a:p>
            <a:fld id="{8AF9A9C0-8A12-4111-9347-C7F61CC32B46}" type="slidenum">
              <a:rPr kumimoji="1" lang="ja-JP" altLang="en-US" smtClean="0"/>
              <a:pPr/>
              <a:t>4</a:t>
            </a:fld>
            <a:endParaRPr kumimoji="1" lang="ja-JP" altLang="en-US" dirty="0"/>
          </a:p>
        </p:txBody>
      </p:sp>
    </p:spTree>
    <p:extLst>
      <p:ext uri="{BB962C8B-B14F-4D97-AF65-F5344CB8AC3E}">
        <p14:creationId xmlns:p14="http://schemas.microsoft.com/office/powerpoint/2010/main" xmlns="" val="3772015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高価格でも売れるようになっているということは、</a:t>
            </a:r>
            <a:r>
              <a:rPr kumimoji="1" lang="en-US" altLang="ja-JP" dirty="0" smtClean="0"/>
              <a:t>PB</a:t>
            </a:r>
            <a:r>
              <a:rPr kumimoji="1" lang="ja-JP" altLang="en-US" dirty="0" smtClean="0"/>
              <a:t>が</a:t>
            </a:r>
            <a:r>
              <a:rPr kumimoji="1" lang="en-US" altLang="ja-JP" dirty="0" smtClean="0"/>
              <a:t>NB</a:t>
            </a:r>
            <a:r>
              <a:rPr kumimoji="1" lang="ja-JP" altLang="en-US" dirty="0" smtClean="0"/>
              <a:t>に追いついてきていると考えました</a:t>
            </a:r>
            <a:endParaRPr kumimoji="1" lang="ja-JP" altLang="en-US" dirty="0"/>
          </a:p>
        </p:txBody>
      </p:sp>
      <p:sp>
        <p:nvSpPr>
          <p:cNvPr id="4" name="日付プレースホルダー 3"/>
          <p:cNvSpPr>
            <a:spLocks noGrp="1"/>
          </p:cNvSpPr>
          <p:nvPr>
            <p:ph type="dt" idx="10"/>
          </p:nvPr>
        </p:nvSpPr>
        <p:spPr/>
        <p:txBody>
          <a:bodyPr/>
          <a:lstStyle/>
          <a:p>
            <a:fld id="{E9CADE88-B384-4F18-BECD-6D090A2D2B35}" type="datetime1">
              <a:rPr kumimoji="1" lang="ja-JP" altLang="en-US" smtClean="0"/>
              <a:pPr/>
              <a:t>2014/9/8</a:t>
            </a:fld>
            <a:endParaRPr kumimoji="1" lang="ja-JP" altLang="en-US" dirty="0"/>
          </a:p>
        </p:txBody>
      </p:sp>
      <p:sp>
        <p:nvSpPr>
          <p:cNvPr id="5" name="スライド番号プレースホルダー 4"/>
          <p:cNvSpPr>
            <a:spLocks noGrp="1"/>
          </p:cNvSpPr>
          <p:nvPr>
            <p:ph type="sldNum" sz="quarter" idx="11"/>
          </p:nvPr>
        </p:nvSpPr>
        <p:spPr/>
        <p:txBody>
          <a:bodyPr/>
          <a:lstStyle/>
          <a:p>
            <a:fld id="{8AF9A9C0-8A12-4111-9347-C7F61CC32B46}" type="slidenum">
              <a:rPr kumimoji="1" lang="ja-JP" altLang="en-US" smtClean="0"/>
              <a:pPr/>
              <a:t>9</a:t>
            </a:fld>
            <a:endParaRPr kumimoji="1" lang="ja-JP" altLang="en-US" dirty="0"/>
          </a:p>
        </p:txBody>
      </p:sp>
    </p:spTree>
    <p:extLst>
      <p:ext uri="{BB962C8B-B14F-4D97-AF65-F5344CB8AC3E}">
        <p14:creationId xmlns:p14="http://schemas.microsoft.com/office/powerpoint/2010/main" xmlns="" val="4420261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PB</a:t>
            </a:r>
            <a:r>
              <a:rPr kumimoji="1" lang="ja-JP" altLang="en-US" dirty="0" smtClean="0"/>
              <a:t>商品を見る→</a:t>
            </a:r>
            <a:r>
              <a:rPr kumimoji="1" lang="en-US" altLang="ja-JP" dirty="0" smtClean="0"/>
              <a:t>NB</a:t>
            </a:r>
            <a:r>
              <a:rPr kumimoji="1" lang="ja-JP" altLang="en-US" dirty="0" smtClean="0"/>
              <a:t>商品を見る→</a:t>
            </a:r>
            <a:endParaRPr kumimoji="1" lang="en-US" altLang="ja-JP" dirty="0" smtClean="0"/>
          </a:p>
        </p:txBody>
      </p:sp>
      <p:sp>
        <p:nvSpPr>
          <p:cNvPr id="4" name="日付プレースホルダー 3"/>
          <p:cNvSpPr>
            <a:spLocks noGrp="1"/>
          </p:cNvSpPr>
          <p:nvPr>
            <p:ph type="dt" idx="10"/>
          </p:nvPr>
        </p:nvSpPr>
        <p:spPr/>
        <p:txBody>
          <a:bodyPr/>
          <a:lstStyle/>
          <a:p>
            <a:fld id="{E9CADE88-B384-4F18-BECD-6D090A2D2B35}" type="datetime1">
              <a:rPr kumimoji="1" lang="ja-JP" altLang="en-US" smtClean="0"/>
              <a:pPr/>
              <a:t>2014/9/8</a:t>
            </a:fld>
            <a:endParaRPr kumimoji="1" lang="ja-JP" altLang="en-US" dirty="0"/>
          </a:p>
        </p:txBody>
      </p:sp>
      <p:sp>
        <p:nvSpPr>
          <p:cNvPr id="5" name="スライド番号プレースホルダー 4"/>
          <p:cNvSpPr>
            <a:spLocks noGrp="1"/>
          </p:cNvSpPr>
          <p:nvPr>
            <p:ph type="sldNum" sz="quarter" idx="11"/>
          </p:nvPr>
        </p:nvSpPr>
        <p:spPr/>
        <p:txBody>
          <a:bodyPr/>
          <a:lstStyle/>
          <a:p>
            <a:fld id="{8AF9A9C0-8A12-4111-9347-C7F61CC32B46}" type="slidenum">
              <a:rPr kumimoji="1" lang="ja-JP" altLang="en-US" smtClean="0"/>
              <a:pPr/>
              <a:t>17</a:t>
            </a:fld>
            <a:endParaRPr kumimoji="1" lang="ja-JP" altLang="en-US" dirty="0"/>
          </a:p>
        </p:txBody>
      </p:sp>
    </p:spTree>
    <p:extLst>
      <p:ext uri="{BB962C8B-B14F-4D97-AF65-F5344CB8AC3E}">
        <p14:creationId xmlns:p14="http://schemas.microsoft.com/office/powerpoint/2010/main" xmlns="" val="304206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NB</a:t>
            </a:r>
            <a:r>
              <a:rPr kumimoji="1" lang="ja-JP" altLang="en-US" dirty="0" smtClean="0"/>
              <a:t>より安く、</a:t>
            </a:r>
            <a:r>
              <a:rPr kumimoji="1" lang="en-US" altLang="ja-JP" dirty="0" smtClean="0"/>
              <a:t>PB</a:t>
            </a:r>
            <a:r>
              <a:rPr kumimoji="1" lang="ja-JP" altLang="en-US" dirty="0" smtClean="0"/>
              <a:t>より安心感がある。</a:t>
            </a:r>
            <a:endParaRPr kumimoji="1" lang="en-US" altLang="ja-JP" dirty="0" smtClean="0"/>
          </a:p>
          <a:p>
            <a:r>
              <a:rPr kumimoji="1" lang="ja-JP" altLang="en-US" dirty="0" smtClean="0"/>
              <a:t>認識していれば、えらばれるのでは？</a:t>
            </a:r>
            <a:endParaRPr kumimoji="1" lang="en-US" altLang="ja-JP" dirty="0" smtClean="0"/>
          </a:p>
        </p:txBody>
      </p:sp>
      <p:sp>
        <p:nvSpPr>
          <p:cNvPr id="4" name="日付プレースホルダー 3"/>
          <p:cNvSpPr>
            <a:spLocks noGrp="1"/>
          </p:cNvSpPr>
          <p:nvPr>
            <p:ph type="dt" idx="10"/>
          </p:nvPr>
        </p:nvSpPr>
        <p:spPr/>
        <p:txBody>
          <a:bodyPr/>
          <a:lstStyle/>
          <a:p>
            <a:fld id="{E9CADE88-B384-4F18-BECD-6D090A2D2B35}" type="datetime1">
              <a:rPr kumimoji="1" lang="ja-JP" altLang="en-US" smtClean="0"/>
              <a:pPr/>
              <a:t>2014/9/8</a:t>
            </a:fld>
            <a:endParaRPr kumimoji="1" lang="ja-JP" altLang="en-US" dirty="0"/>
          </a:p>
        </p:txBody>
      </p:sp>
      <p:sp>
        <p:nvSpPr>
          <p:cNvPr id="5" name="スライド番号プレースホルダー 4"/>
          <p:cNvSpPr>
            <a:spLocks noGrp="1"/>
          </p:cNvSpPr>
          <p:nvPr>
            <p:ph type="sldNum" sz="quarter" idx="11"/>
          </p:nvPr>
        </p:nvSpPr>
        <p:spPr/>
        <p:txBody>
          <a:bodyPr/>
          <a:lstStyle/>
          <a:p>
            <a:fld id="{8AF9A9C0-8A12-4111-9347-C7F61CC32B46}" type="slidenum">
              <a:rPr kumimoji="1" lang="ja-JP" altLang="en-US" smtClean="0"/>
              <a:pPr/>
              <a:t>21</a:t>
            </a:fld>
            <a:endParaRPr kumimoji="1" lang="ja-JP" altLang="en-US" dirty="0"/>
          </a:p>
        </p:txBody>
      </p:sp>
    </p:spTree>
    <p:extLst>
      <p:ext uri="{BB962C8B-B14F-4D97-AF65-F5344CB8AC3E}">
        <p14:creationId xmlns:p14="http://schemas.microsoft.com/office/powerpoint/2010/main" xmlns="" val="11744471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9811F82-F730-4C64-81CE-29BD00BFF655}" type="datetime1">
              <a:rPr kumimoji="1" lang="ja-JP" altLang="en-US" smtClean="0"/>
              <a:pPr/>
              <a:t>2014/9/8</a:t>
            </a:fld>
            <a:endParaRPr kumimoji="1" lang="ja-JP" altLang="en-US" dirty="0"/>
          </a:p>
        </p:txBody>
      </p:sp>
      <p:sp>
        <p:nvSpPr>
          <p:cNvPr id="5" name="Footer Placeholder 4"/>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6" name="Slide Number Placeholder 5"/>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4233F3C9-E232-4DBB-9A3D-C779BE0932E2}" type="datetime1">
              <a:rPr kumimoji="1" lang="ja-JP" altLang="en-US" smtClean="0"/>
              <a:pPr/>
              <a:t>2014/9/8</a:t>
            </a:fld>
            <a:endParaRPr kumimoji="1" lang="ja-JP" altLang="en-US" dirty="0"/>
          </a:p>
        </p:txBody>
      </p:sp>
      <p:sp>
        <p:nvSpPr>
          <p:cNvPr id="5" name="Footer Placeholder 4"/>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6" name="Slide Number Placeholder 5"/>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41B040D-8F16-4A79-A60E-F1625FB3738A}" type="datetime1">
              <a:rPr kumimoji="1" lang="ja-JP" altLang="en-US" smtClean="0"/>
              <a:pPr/>
              <a:t>2014/9/8</a:t>
            </a:fld>
            <a:endParaRPr kumimoji="1" lang="ja-JP" altLang="en-US" dirty="0"/>
          </a:p>
        </p:txBody>
      </p:sp>
      <p:sp>
        <p:nvSpPr>
          <p:cNvPr id="5" name="Footer Placeholder 4"/>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6" name="Slide Number Placeholder 5"/>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94DC296F-CA2A-4CF4-B266-D57C6B9EFC8C}" type="datetime1">
              <a:rPr kumimoji="1" lang="ja-JP" altLang="en-US" smtClean="0"/>
              <a:pPr/>
              <a:t>2014/9/8</a:t>
            </a:fld>
            <a:endParaRPr kumimoji="1" lang="ja-JP" altLang="en-US" dirty="0"/>
          </a:p>
        </p:txBody>
      </p:sp>
      <p:sp>
        <p:nvSpPr>
          <p:cNvPr id="5" name="Footer Placeholder 4"/>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6" name="Slide Number Placeholder 5"/>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28DDE44-45CF-4732-B570-2688491BEF30}" type="datetime1">
              <a:rPr kumimoji="1" lang="ja-JP" altLang="en-US" smtClean="0"/>
              <a:pPr/>
              <a:t>2014/9/8</a:t>
            </a:fld>
            <a:endParaRPr kumimoji="1" lang="ja-JP" altLang="en-US" dirty="0"/>
          </a:p>
        </p:txBody>
      </p:sp>
      <p:sp>
        <p:nvSpPr>
          <p:cNvPr id="5" name="Footer Placeholder 4"/>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6" name="Slide Number Placeholder 5"/>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4A6B7CC-F79D-497A-A85B-4BCA9F2A7AD9}" type="datetime1">
              <a:rPr kumimoji="1" lang="ja-JP" altLang="en-US" smtClean="0"/>
              <a:pPr/>
              <a:t>2014/9/8</a:t>
            </a:fld>
            <a:endParaRPr kumimoji="1" lang="ja-JP" altLang="en-US" dirty="0"/>
          </a:p>
        </p:txBody>
      </p:sp>
      <p:sp>
        <p:nvSpPr>
          <p:cNvPr id="6" name="Footer Placeholder 5"/>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7" name="Slide Number Placeholder 6"/>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84B51DF7-3EAE-4836-BAFF-DD8152C3E116}" type="datetime1">
              <a:rPr kumimoji="1" lang="ja-JP" altLang="en-US" smtClean="0"/>
              <a:pPr/>
              <a:t>2014/9/8</a:t>
            </a:fld>
            <a:endParaRPr kumimoji="1" lang="ja-JP" altLang="en-US" dirty="0"/>
          </a:p>
        </p:txBody>
      </p:sp>
      <p:sp>
        <p:nvSpPr>
          <p:cNvPr id="8" name="Footer Placeholder 7"/>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9" name="Slide Number Placeholder 8"/>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689CE20E-3503-424B-AD67-24529D14B7A5}" type="datetime1">
              <a:rPr kumimoji="1" lang="ja-JP" altLang="en-US" smtClean="0"/>
              <a:pPr/>
              <a:t>2014/9/8</a:t>
            </a:fld>
            <a:endParaRPr kumimoji="1" lang="ja-JP" altLang="en-US" dirty="0"/>
          </a:p>
        </p:txBody>
      </p:sp>
      <p:sp>
        <p:nvSpPr>
          <p:cNvPr id="4" name="Footer Placeholder 3"/>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5" name="Slide Number Placeholder 4"/>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5AE71-1FCB-4183-8A5A-3128AADA1C78}" type="datetime1">
              <a:rPr kumimoji="1" lang="ja-JP" altLang="en-US" smtClean="0"/>
              <a:pPr/>
              <a:t>2014/9/8</a:t>
            </a:fld>
            <a:endParaRPr kumimoji="1" lang="ja-JP" altLang="en-US" dirty="0"/>
          </a:p>
        </p:txBody>
      </p:sp>
      <p:sp>
        <p:nvSpPr>
          <p:cNvPr id="3" name="Footer Placeholder 2"/>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4" name="Slide Number Placeholder 3"/>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9D8AA7C-326B-48D2-9D0A-6EAE688654D0}" type="datetime1">
              <a:rPr kumimoji="1" lang="ja-JP" altLang="en-US" smtClean="0"/>
              <a:pPr/>
              <a:t>2014/9/8</a:t>
            </a:fld>
            <a:endParaRPr kumimoji="1" lang="ja-JP" altLang="en-US" dirty="0"/>
          </a:p>
        </p:txBody>
      </p:sp>
      <p:sp>
        <p:nvSpPr>
          <p:cNvPr id="6" name="Footer Placeholder 5"/>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7" name="Slide Number Placeholder 6"/>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dirty="0" smtClean="0"/>
              <a:t>アイコンをクリックして図を追加</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C3BC059-7BD7-434D-AC2A-566CC5762D8F}" type="datetime1">
              <a:rPr kumimoji="1" lang="ja-JP" altLang="en-US" smtClean="0"/>
              <a:pPr/>
              <a:t>2014/9/8</a:t>
            </a:fld>
            <a:endParaRPr kumimoji="1" lang="ja-JP" altLang="en-US" dirty="0"/>
          </a:p>
        </p:txBody>
      </p:sp>
      <p:sp>
        <p:nvSpPr>
          <p:cNvPr id="6" name="Footer Placeholder 5"/>
          <p:cNvSpPr>
            <a:spLocks noGrp="1"/>
          </p:cNvSpPr>
          <p:nvPr>
            <p:ph type="ftr" sz="quarter" idx="11"/>
          </p:nvPr>
        </p:nvSpPr>
        <p:spPr/>
        <p:txBody>
          <a:bodyPr/>
          <a:lstStyle/>
          <a:p>
            <a:r>
              <a:rPr kumimoji="1" lang="ja-JP" altLang="en-US" dirty="0" smtClean="0"/>
              <a:t>現状分析</a:t>
            </a:r>
            <a:endParaRPr kumimoji="1" lang="ja-JP" altLang="en-US" dirty="0"/>
          </a:p>
        </p:txBody>
      </p:sp>
      <p:sp>
        <p:nvSpPr>
          <p:cNvPr id="7" name="Slide Number Placeholder 6"/>
          <p:cNvSpPr>
            <a:spLocks noGrp="1"/>
          </p:cNvSpPr>
          <p:nvPr>
            <p:ph type="sldNum" sz="quarter" idx="12"/>
          </p:nvPr>
        </p:nvSpPr>
        <p:spPr/>
        <p:txBody>
          <a:bodyPr/>
          <a:lstStyle/>
          <a:p>
            <a:fld id="{8D269673-7E77-4965-B3D8-277057FEC2B4}"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E2175F8-F3DE-431F-B18A-E23E7CE2450D}" type="datetime1">
              <a:rPr kumimoji="1" lang="ja-JP" altLang="en-US" smtClean="0"/>
              <a:pPr/>
              <a:t>2014/9/8</a:t>
            </a:fld>
            <a:endParaRPr kumimoji="1" lang="ja-JP" alt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r>
              <a:rPr kumimoji="1" lang="ja-JP" altLang="en-US" dirty="0" smtClean="0"/>
              <a:t>現状分析</a:t>
            </a:r>
            <a:endParaRPr kumimoji="1" lang="ja-JP" altLang="en-US"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8D269673-7E77-4965-B3D8-277057FEC2B4}"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kumimoji="1"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kumimoji="1"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kumimoji="1"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kumimoji="1"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kumimoji="1"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kumimoji="1"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kumimoji="1" sz="13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emf"/><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dirty="0"/>
              <a:t>PB</a:t>
            </a:r>
            <a:r>
              <a:rPr lang="ja-JP" altLang="en-US" dirty="0" smtClean="0"/>
              <a:t>と</a:t>
            </a:r>
            <a:r>
              <a:rPr lang="en-US" altLang="ja-JP" dirty="0" smtClean="0"/>
              <a:t>NB</a:t>
            </a:r>
            <a:r>
              <a:rPr lang="ja-JP" altLang="en-US" dirty="0" smtClean="0"/>
              <a:t>の曖昧さが</a:t>
            </a:r>
            <a:r>
              <a:rPr lang="en-US" altLang="ja-JP" dirty="0" smtClean="0"/>
              <a:t/>
            </a:r>
            <a:br>
              <a:rPr lang="en-US" altLang="ja-JP" dirty="0" smtClean="0"/>
            </a:br>
            <a:r>
              <a:rPr lang="ja-JP" altLang="en-US" dirty="0" smtClean="0"/>
              <a:t>消費者に与える影響</a:t>
            </a:r>
            <a:endParaRPr kumimoji="1" lang="ja-JP" altLang="en-US" dirty="0"/>
          </a:p>
        </p:txBody>
      </p:sp>
      <p:sp>
        <p:nvSpPr>
          <p:cNvPr id="3" name="サブタイトル 2"/>
          <p:cNvSpPr>
            <a:spLocks noGrp="1"/>
          </p:cNvSpPr>
          <p:nvPr>
            <p:ph type="subTitle" idx="1"/>
          </p:nvPr>
        </p:nvSpPr>
        <p:spPr>
          <a:xfrm>
            <a:off x="5004048" y="4221088"/>
            <a:ext cx="3528392" cy="1752600"/>
          </a:xfrm>
        </p:spPr>
        <p:txBody>
          <a:bodyPr>
            <a:normAutofit lnSpcReduction="10000"/>
          </a:bodyPr>
          <a:lstStyle/>
          <a:p>
            <a:pPr algn="r"/>
            <a:r>
              <a:rPr kumimoji="1" lang="ja-JP" altLang="en-US" dirty="0" smtClean="0"/>
              <a:t>田嶋ゼミナール</a:t>
            </a:r>
            <a:endParaRPr kumimoji="1" lang="en-US" altLang="ja-JP" dirty="0" smtClean="0"/>
          </a:p>
          <a:p>
            <a:pPr algn="r"/>
            <a:endParaRPr kumimoji="1" lang="en-US" altLang="ja-JP" dirty="0" smtClean="0"/>
          </a:p>
          <a:p>
            <a:pPr algn="r"/>
            <a:r>
              <a:rPr lang="ja-JP" altLang="en-US" dirty="0" smtClean="0"/>
              <a:t>篠原大哉　関根拓</a:t>
            </a:r>
            <a:endParaRPr lang="en-US" altLang="ja-JP" dirty="0" smtClean="0"/>
          </a:p>
          <a:p>
            <a:pPr algn="r"/>
            <a:r>
              <a:rPr kumimoji="1" lang="ja-JP" altLang="en-US" dirty="0" smtClean="0"/>
              <a:t>津村舞　彭寧</a:t>
            </a:r>
            <a:endParaRPr kumimoji="1" lang="ja-JP" altLang="en-US" dirty="0"/>
          </a:p>
        </p:txBody>
      </p:sp>
      <p:sp>
        <p:nvSpPr>
          <p:cNvPr id="4" name="スライド番号プレースホルダー 3"/>
          <p:cNvSpPr>
            <a:spLocks noGrp="1"/>
          </p:cNvSpPr>
          <p:nvPr>
            <p:ph type="sldNum" sz="quarter" idx="12"/>
          </p:nvPr>
        </p:nvSpPr>
        <p:spPr>
          <a:xfrm>
            <a:off x="8086734" y="6528816"/>
            <a:ext cx="1066800" cy="329184"/>
          </a:xfrm>
        </p:spPr>
        <p:txBody>
          <a:bodyPr/>
          <a:lstStyle/>
          <a:p>
            <a:pPr algn="ctr"/>
            <a:fld id="{8D269673-7E77-4965-B3D8-277057FEC2B4}" type="slidenum">
              <a:rPr kumimoji="1" lang="ja-JP" altLang="en-US" smtClean="0">
                <a:solidFill>
                  <a:schemeClr val="tx1"/>
                </a:solidFill>
              </a:rPr>
              <a:pPr algn="ctr"/>
              <a:t>1</a:t>
            </a:fld>
            <a:endParaRPr kumimoji="1" lang="ja-JP" altLang="en-US" dirty="0">
              <a:solidFill>
                <a:schemeClr val="tx1"/>
              </a:solidFill>
            </a:endParaRPr>
          </a:p>
        </p:txBody>
      </p:sp>
    </p:spTree>
    <p:extLst>
      <p:ext uri="{BB962C8B-B14F-4D97-AF65-F5344CB8AC3E}">
        <p14:creationId xmlns:p14="http://schemas.microsoft.com/office/powerpoint/2010/main" xmlns="" val="8425177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908720"/>
            <a:ext cx="8229600" cy="990600"/>
          </a:xfrm>
        </p:spPr>
        <p:txBody>
          <a:bodyPr/>
          <a:lstStyle/>
          <a:p>
            <a:r>
              <a:rPr kumimoji="1" lang="ja-JP" altLang="en-US" dirty="0" smtClean="0"/>
              <a:t>問題意識</a:t>
            </a:r>
            <a:endParaRPr kumimoji="1" lang="ja-JP" altLang="en-US" dirty="0"/>
          </a:p>
        </p:txBody>
      </p:sp>
      <p:sp>
        <p:nvSpPr>
          <p:cNvPr id="3" name="コンテンツ プレースホルダー 2"/>
          <p:cNvSpPr>
            <a:spLocks noGrp="1"/>
          </p:cNvSpPr>
          <p:nvPr>
            <p:ph idx="1"/>
          </p:nvPr>
        </p:nvSpPr>
        <p:spPr>
          <a:xfrm>
            <a:off x="683568" y="2060848"/>
            <a:ext cx="7992888" cy="2880320"/>
          </a:xfrm>
          <a:ln w="123825" cmpd="thickThin">
            <a:solidFill>
              <a:schemeClr val="accent2">
                <a:lumMod val="40000"/>
                <a:lumOff val="60000"/>
              </a:schemeClr>
            </a:solidFill>
          </a:ln>
        </p:spPr>
        <p:style>
          <a:lnRef idx="2">
            <a:schemeClr val="accent2"/>
          </a:lnRef>
          <a:fillRef idx="1">
            <a:schemeClr val="lt1"/>
          </a:fillRef>
          <a:effectRef idx="0">
            <a:schemeClr val="accent2"/>
          </a:effectRef>
          <a:fontRef idx="minor">
            <a:schemeClr val="dk1"/>
          </a:fontRef>
        </p:style>
        <p:txBody>
          <a:bodyPr anchor="ctr">
            <a:normAutofit/>
          </a:bodyPr>
          <a:lstStyle/>
          <a:p>
            <a:pPr marL="0" indent="0">
              <a:buNone/>
            </a:pPr>
            <a:r>
              <a:rPr kumimoji="1" lang="ja-JP" altLang="en-US" sz="4800" dirty="0" smtClean="0"/>
              <a:t>ＰＢの発展</a:t>
            </a:r>
            <a:r>
              <a:rPr lang="ja-JP" altLang="en-US" sz="4800" dirty="0"/>
              <a:t>は、消費者</a:t>
            </a:r>
            <a:r>
              <a:rPr lang="ja-JP" altLang="en-US" sz="4800" dirty="0" smtClean="0"/>
              <a:t>がＰＢ</a:t>
            </a:r>
            <a:r>
              <a:rPr kumimoji="1" lang="ja-JP" altLang="en-US" sz="4800" dirty="0" smtClean="0"/>
              <a:t>とＮＢに対して元々持つイメージに影響を与えたのではないか。</a:t>
            </a:r>
            <a:endParaRPr kumimoji="1" lang="en-US" altLang="ja-JP" sz="4800" dirty="0" smtClean="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0507" y="6528816"/>
            <a:ext cx="1066800" cy="329184"/>
          </a:xfrm>
        </p:spPr>
        <p:txBody>
          <a:bodyPr/>
          <a:lstStyle/>
          <a:p>
            <a:pPr algn="ctr"/>
            <a:fld id="{8D269673-7E77-4965-B3D8-277057FEC2B4}" type="slidenum">
              <a:rPr kumimoji="1" lang="ja-JP" altLang="en-US" smtClean="0">
                <a:solidFill>
                  <a:schemeClr val="tx1"/>
                </a:solidFill>
              </a:rPr>
              <a:pPr algn="ctr"/>
              <a:t>10</a:t>
            </a:fld>
            <a:endParaRPr kumimoji="1" lang="ja-JP" altLang="en-US" dirty="0">
              <a:solidFill>
                <a:schemeClr val="tx1"/>
              </a:solidFill>
            </a:endParaRPr>
          </a:p>
        </p:txBody>
      </p:sp>
    </p:spTree>
    <p:extLst>
      <p:ext uri="{BB962C8B-B14F-4D97-AF65-F5344CB8AC3E}">
        <p14:creationId xmlns:p14="http://schemas.microsoft.com/office/powerpoint/2010/main" xmlns="" val="4122931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t>　目次</a:t>
            </a:r>
            <a:endParaRPr kumimoji="1" lang="ja-JP" altLang="en-US" b="1" dirty="0"/>
          </a:p>
        </p:txBody>
      </p:sp>
      <p:sp>
        <p:nvSpPr>
          <p:cNvPr id="3" name="コンテンツ プレースホルダー 2"/>
          <p:cNvSpPr>
            <a:spLocks noGrp="1"/>
          </p:cNvSpPr>
          <p:nvPr>
            <p:ph idx="1"/>
          </p:nvPr>
        </p:nvSpPr>
        <p:spPr/>
        <p:txBody>
          <a:bodyPr/>
          <a:lstStyle/>
          <a:p>
            <a:pPr>
              <a:lnSpc>
                <a:spcPct val="150000"/>
              </a:lnSpc>
              <a:buFont typeface="Wingdings" pitchFamily="2" charset="2"/>
              <a:buChar char="u"/>
            </a:pPr>
            <a:r>
              <a:rPr lang="ja-JP" altLang="en-US" b="1" dirty="0"/>
              <a:t>　</a:t>
            </a:r>
            <a:r>
              <a:rPr kumimoji="1" lang="ja-JP" altLang="en-US" b="1" dirty="0" smtClean="0"/>
              <a:t>現状分析</a:t>
            </a:r>
            <a:endParaRPr kumimoji="1" lang="en-US" altLang="ja-JP" b="1" dirty="0" smtClean="0"/>
          </a:p>
          <a:p>
            <a:pPr>
              <a:lnSpc>
                <a:spcPct val="150000"/>
              </a:lnSpc>
              <a:buFont typeface="Wingdings" pitchFamily="2" charset="2"/>
              <a:buChar char="u"/>
            </a:pPr>
            <a:r>
              <a:rPr kumimoji="1" lang="ja-JP" altLang="en-US" b="1" dirty="0" smtClean="0"/>
              <a:t>　先行研究</a:t>
            </a:r>
            <a:endParaRPr kumimoji="1" lang="en-US" altLang="ja-JP" b="1" dirty="0" smtClean="0"/>
          </a:p>
          <a:p>
            <a:pPr>
              <a:lnSpc>
                <a:spcPct val="150000"/>
              </a:lnSpc>
              <a:buFont typeface="Wingdings" pitchFamily="2" charset="2"/>
              <a:buChar char="u"/>
            </a:pPr>
            <a:r>
              <a:rPr lang="ja-JP" altLang="en-US" b="1" dirty="0"/>
              <a:t>　</a:t>
            </a:r>
            <a:r>
              <a:rPr lang="ja-JP" altLang="en-US" b="1" dirty="0" smtClean="0"/>
              <a:t>仮説の導出</a:t>
            </a:r>
            <a:endParaRPr lang="en-US" altLang="ja-JP" b="1" dirty="0" smtClean="0"/>
          </a:p>
          <a:p>
            <a:pPr>
              <a:lnSpc>
                <a:spcPct val="150000"/>
              </a:lnSpc>
              <a:buFont typeface="Wingdings" pitchFamily="2" charset="2"/>
              <a:buChar char="u"/>
            </a:pPr>
            <a:r>
              <a:rPr lang="ja-JP" altLang="en-US" b="1" dirty="0" smtClean="0"/>
              <a:t>　今後の方向性</a:t>
            </a:r>
            <a:endParaRPr kumimoji="1" lang="en-US" altLang="ja-JP" b="1" dirty="0" smtClean="0"/>
          </a:p>
        </p:txBody>
      </p:sp>
      <p:sp>
        <p:nvSpPr>
          <p:cNvPr id="4" name="スライド番号プレースホルダー 3"/>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11</a:t>
            </a:fld>
            <a:endParaRPr kumimoji="1" lang="ja-JP" altLang="en-US" dirty="0">
              <a:solidFill>
                <a:schemeClr val="tx1"/>
              </a:solidFill>
            </a:endParaRPr>
          </a:p>
        </p:txBody>
      </p:sp>
      <p:sp>
        <p:nvSpPr>
          <p:cNvPr id="6" name="角丸四角形 5"/>
          <p:cNvSpPr/>
          <p:nvPr/>
        </p:nvSpPr>
        <p:spPr>
          <a:xfrm>
            <a:off x="467544" y="2276872"/>
            <a:ext cx="208823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xmlns="" val="41060236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459303"/>
            <a:ext cx="8229600" cy="792088"/>
          </a:xfrm>
        </p:spPr>
        <p:txBody>
          <a:bodyPr/>
          <a:lstStyle/>
          <a:p>
            <a:r>
              <a:rPr kumimoji="1" lang="ja-JP" altLang="en-US" dirty="0" smtClean="0"/>
              <a:t>先行研究</a:t>
            </a:r>
            <a:endParaRPr kumimoji="1" lang="ja-JP" altLang="en-US" dirty="0"/>
          </a:p>
        </p:txBody>
      </p:sp>
      <p:sp>
        <p:nvSpPr>
          <p:cNvPr id="3" name="コンテンツ プレースホルダー 2"/>
          <p:cNvSpPr>
            <a:spLocks noGrp="1"/>
          </p:cNvSpPr>
          <p:nvPr>
            <p:ph idx="1"/>
          </p:nvPr>
        </p:nvSpPr>
        <p:spPr>
          <a:xfrm>
            <a:off x="431540" y="2420888"/>
            <a:ext cx="8280920" cy="2016224"/>
          </a:xfrm>
          <a:ln w="85725" cmpd="dbl">
            <a:solidFill>
              <a:schemeClr val="bg2">
                <a:lumMod val="50000"/>
              </a:schemeClr>
            </a:solidFill>
          </a:ln>
        </p:spPr>
        <p:txBody>
          <a:bodyPr anchor="ctr">
            <a:normAutofit/>
          </a:bodyPr>
          <a:lstStyle/>
          <a:p>
            <a:pPr marL="0" indent="0">
              <a:buNone/>
            </a:pPr>
            <a:r>
              <a:rPr lang="ja-JP" altLang="en-US" sz="2800" dirty="0"/>
              <a:t>低</a:t>
            </a:r>
            <a:r>
              <a:rPr lang="ja-JP" altLang="en-US" sz="2800" dirty="0" smtClean="0"/>
              <a:t>関与商品のＰＢを購入することに対する具体的な知覚リスクと、消費者がＰＢに対して以前よりも肯定的評価を抱いていることを実証実験を用いて明らかにした。</a:t>
            </a:r>
            <a:endParaRPr lang="en-US" altLang="ja-JP" sz="2800" dirty="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a:t>先行研究</a:t>
            </a:r>
            <a:endParaRPr kumimoji="1" lang="ja-JP" altLang="en-US" sz="1600" b="1" dirty="0"/>
          </a:p>
        </p:txBody>
      </p:sp>
      <p:sp>
        <p:nvSpPr>
          <p:cNvPr id="5" name="スライド番号プレースホルダー 4"/>
          <p:cNvSpPr>
            <a:spLocks noGrp="1"/>
          </p:cNvSpPr>
          <p:nvPr>
            <p:ph type="sldNum" sz="quarter" idx="12"/>
          </p:nvPr>
        </p:nvSpPr>
        <p:spPr>
          <a:xfrm>
            <a:off x="8077200" y="6523847"/>
            <a:ext cx="1066800" cy="329184"/>
          </a:xfrm>
        </p:spPr>
        <p:txBody>
          <a:bodyPr/>
          <a:lstStyle/>
          <a:p>
            <a:pPr algn="ctr"/>
            <a:fld id="{8D269673-7E77-4965-B3D8-277057FEC2B4}" type="slidenum">
              <a:rPr kumimoji="1" lang="ja-JP" altLang="en-US" smtClean="0">
                <a:solidFill>
                  <a:schemeClr val="tx1"/>
                </a:solidFill>
              </a:rPr>
              <a:pPr algn="ctr"/>
              <a:t>12</a:t>
            </a:fld>
            <a:endParaRPr kumimoji="1" lang="ja-JP" altLang="en-US" dirty="0">
              <a:solidFill>
                <a:schemeClr val="tx1"/>
              </a:solidFill>
            </a:endParaRPr>
          </a:p>
        </p:txBody>
      </p:sp>
      <p:sp>
        <p:nvSpPr>
          <p:cNvPr id="12" name="正方形/長方形 11"/>
          <p:cNvSpPr/>
          <p:nvPr/>
        </p:nvSpPr>
        <p:spPr>
          <a:xfrm>
            <a:off x="395536" y="1268758"/>
            <a:ext cx="8352928" cy="954107"/>
          </a:xfrm>
          <a:prstGeom prst="rect">
            <a:avLst/>
          </a:prstGeom>
        </p:spPr>
        <p:txBody>
          <a:bodyPr wrap="square">
            <a:spAutoFit/>
          </a:bodyPr>
          <a:lstStyle/>
          <a:p>
            <a:pPr marL="342900" indent="-342900">
              <a:buFont typeface="Wingdings" panose="05000000000000000000" pitchFamily="2" charset="2"/>
              <a:buChar char="u"/>
            </a:pPr>
            <a:r>
              <a:rPr lang="ja-JP" altLang="en-US" sz="2800" b="1" dirty="0" smtClean="0"/>
              <a:t>　</a:t>
            </a:r>
            <a:r>
              <a:rPr lang="en-US" altLang="ja-JP" sz="2800" b="1" dirty="0" smtClean="0"/>
              <a:t>『</a:t>
            </a:r>
            <a:r>
              <a:rPr lang="en-US" altLang="ja-JP" sz="2800" b="1" dirty="0"/>
              <a:t>PB</a:t>
            </a:r>
            <a:r>
              <a:rPr lang="ja-JP" altLang="en-US" sz="2800" b="1" dirty="0"/>
              <a:t>に対する消費者の知覚リスクと商品評価</a:t>
            </a:r>
            <a:r>
              <a:rPr lang="en-US" altLang="ja-JP" sz="2800" b="1" dirty="0"/>
              <a:t>』</a:t>
            </a:r>
          </a:p>
          <a:p>
            <a:r>
              <a:rPr lang="ja-JP" altLang="en-US" sz="2800" dirty="0" smtClean="0"/>
              <a:t>　　　　　　　　　　　　　　　　　</a:t>
            </a:r>
            <a:r>
              <a:rPr lang="ja-JP" altLang="en-US" sz="2800" b="1" dirty="0" smtClean="0"/>
              <a:t>　　　　　　　    （宮下雄治 ）</a:t>
            </a:r>
            <a:endParaRPr lang="en-US" altLang="ja-JP" sz="2800" b="1" dirty="0"/>
          </a:p>
        </p:txBody>
      </p:sp>
      <p:sp>
        <p:nvSpPr>
          <p:cNvPr id="15" name="正方形/長方形 14"/>
          <p:cNvSpPr/>
          <p:nvPr/>
        </p:nvSpPr>
        <p:spPr>
          <a:xfrm>
            <a:off x="971600" y="4902694"/>
            <a:ext cx="7200800" cy="1538883"/>
          </a:xfrm>
          <a:prstGeom prst="rect">
            <a:avLst/>
          </a:prstGeom>
        </p:spPr>
        <p:style>
          <a:lnRef idx="2">
            <a:schemeClr val="accent1"/>
          </a:lnRef>
          <a:fillRef idx="1">
            <a:schemeClr val="lt1"/>
          </a:fillRef>
          <a:effectRef idx="0">
            <a:schemeClr val="accent1"/>
          </a:effectRef>
          <a:fontRef idx="minor">
            <a:schemeClr val="dk1"/>
          </a:fontRef>
        </p:style>
        <p:txBody>
          <a:bodyPr wrap="square" anchor="ctr">
            <a:spAutoFit/>
          </a:bodyPr>
          <a:lstStyle/>
          <a:p>
            <a:endParaRPr lang="en-US" altLang="ja-JP" sz="1100" dirty="0" smtClean="0"/>
          </a:p>
          <a:p>
            <a:pPr>
              <a:spcAft>
                <a:spcPts val="600"/>
              </a:spcAft>
            </a:pPr>
            <a:r>
              <a:rPr lang="ja-JP" altLang="en-US" sz="2000" dirty="0" smtClean="0"/>
              <a:t>具体的な知覚リスク・・・</a:t>
            </a:r>
            <a:endParaRPr lang="en-US" altLang="ja-JP" sz="2000" dirty="0" smtClean="0"/>
          </a:p>
          <a:p>
            <a:r>
              <a:rPr lang="ja-JP" altLang="en-US" sz="2000" dirty="0" smtClean="0"/>
              <a:t>　　</a:t>
            </a:r>
            <a:r>
              <a:rPr lang="en-US" altLang="ja-JP" sz="2000" dirty="0" smtClean="0"/>
              <a:t>PB </a:t>
            </a:r>
            <a:r>
              <a:rPr lang="ja-JP" altLang="en-US" sz="2000" dirty="0"/>
              <a:t>の購入には</a:t>
            </a:r>
            <a:r>
              <a:rPr lang="ja-JP" altLang="en-US" sz="2000" dirty="0" smtClean="0"/>
              <a:t>，とりわけ</a:t>
            </a:r>
            <a:r>
              <a:rPr lang="en-US" altLang="ja-JP" sz="2000" u="sng" dirty="0" smtClean="0"/>
              <a:t>『</a:t>
            </a:r>
            <a:r>
              <a:rPr lang="ja-JP" altLang="en-US" sz="2000" u="sng" dirty="0" smtClean="0"/>
              <a:t>品質</a:t>
            </a:r>
            <a:r>
              <a:rPr lang="ja-JP" altLang="en-US" sz="2000" u="sng" dirty="0"/>
              <a:t>・原材料を</a:t>
            </a:r>
            <a:r>
              <a:rPr lang="ja-JP" altLang="en-US" sz="2000" u="sng" dirty="0" smtClean="0"/>
              <a:t>含めた</a:t>
            </a:r>
            <a:r>
              <a:rPr lang="ja-JP" altLang="en-US" sz="2000" u="sng" dirty="0" smtClean="0">
                <a:solidFill>
                  <a:srgbClr val="FF0000"/>
                </a:solidFill>
              </a:rPr>
              <a:t>機能面</a:t>
            </a:r>
            <a:r>
              <a:rPr lang="ja-JP" altLang="en-US" sz="2000" u="sng" dirty="0"/>
              <a:t>で</a:t>
            </a:r>
            <a:r>
              <a:rPr lang="ja-JP" altLang="en-US" sz="2000" u="sng" dirty="0" smtClean="0"/>
              <a:t>の</a:t>
            </a:r>
            <a:endParaRPr lang="en-US" altLang="ja-JP" sz="2000" u="sng" dirty="0" smtClean="0"/>
          </a:p>
          <a:p>
            <a:r>
              <a:rPr lang="ja-JP" altLang="en-US" sz="2000" dirty="0" smtClean="0"/>
              <a:t>　　</a:t>
            </a:r>
            <a:r>
              <a:rPr lang="ja-JP" altLang="en-US" sz="2000" u="sng" dirty="0" smtClean="0"/>
              <a:t>不安やためらい</a:t>
            </a:r>
            <a:r>
              <a:rPr lang="en-US" altLang="ja-JP" sz="2000" u="sng" dirty="0" smtClean="0"/>
              <a:t>』</a:t>
            </a:r>
            <a:r>
              <a:rPr lang="ja-JP" altLang="en-US" sz="2000" dirty="0" smtClean="0"/>
              <a:t>が最もブレーキ要素として作用している。</a:t>
            </a:r>
            <a:endParaRPr lang="en-US" altLang="ja-JP" sz="2000" dirty="0" smtClean="0"/>
          </a:p>
          <a:p>
            <a:endParaRPr lang="ja-JP" altLang="en-US" dirty="0"/>
          </a:p>
        </p:txBody>
      </p:sp>
    </p:spTree>
    <p:extLst>
      <p:ext uri="{BB962C8B-B14F-4D97-AF65-F5344CB8AC3E}">
        <p14:creationId xmlns:p14="http://schemas.microsoft.com/office/powerpoint/2010/main" xmlns="" val="1296477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先行研究</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13</a:t>
            </a:fld>
            <a:endParaRPr kumimoji="1" lang="ja-JP" altLang="en-US" dirty="0">
              <a:solidFill>
                <a:schemeClr val="tx1"/>
              </a:solidFill>
            </a:endParaRPr>
          </a:p>
        </p:txBody>
      </p:sp>
      <p:sp>
        <p:nvSpPr>
          <p:cNvPr id="8" name="正方形/長方形 7"/>
          <p:cNvSpPr/>
          <p:nvPr/>
        </p:nvSpPr>
        <p:spPr>
          <a:xfrm>
            <a:off x="702644" y="1240158"/>
            <a:ext cx="7920880" cy="4293483"/>
          </a:xfrm>
          <a:prstGeom prst="rect">
            <a:avLst/>
          </a:prstGeom>
          <a:ln w="73025" cmpd="thickThin"/>
        </p:spPr>
        <p:style>
          <a:lnRef idx="2">
            <a:schemeClr val="accent2"/>
          </a:lnRef>
          <a:fillRef idx="1">
            <a:schemeClr val="lt1"/>
          </a:fillRef>
          <a:effectRef idx="0">
            <a:schemeClr val="accent2"/>
          </a:effectRef>
          <a:fontRef idx="minor">
            <a:schemeClr val="dk1"/>
          </a:fontRef>
        </p:style>
        <p:txBody>
          <a:bodyPr wrap="square" anchor="ctr">
            <a:spAutoFit/>
          </a:bodyPr>
          <a:lstStyle/>
          <a:p>
            <a:pPr algn="ctr"/>
            <a:endParaRPr lang="en-US" altLang="ja-JP" sz="1050" dirty="0" smtClean="0"/>
          </a:p>
          <a:p>
            <a:pPr algn="ctr"/>
            <a:r>
              <a:rPr lang="ja-JP" altLang="en-US" sz="3600" dirty="0" smtClean="0"/>
              <a:t>消費者はＰＢ</a:t>
            </a:r>
            <a:r>
              <a:rPr lang="ja-JP" altLang="en-US" sz="3600" dirty="0"/>
              <a:t>に対して以前より</a:t>
            </a:r>
            <a:r>
              <a:rPr lang="ja-JP" altLang="en-US" sz="3600" dirty="0" smtClean="0"/>
              <a:t>も</a:t>
            </a:r>
            <a:endParaRPr lang="en-US" altLang="ja-JP" sz="3600" dirty="0" smtClean="0"/>
          </a:p>
          <a:p>
            <a:pPr algn="ctr"/>
            <a:r>
              <a:rPr lang="ja-JP" altLang="en-US" sz="3600" dirty="0" smtClean="0"/>
              <a:t>肯定的な評価</a:t>
            </a:r>
            <a:r>
              <a:rPr lang="ja-JP" altLang="en-US" sz="3600" dirty="0"/>
              <a:t>を抱いて</a:t>
            </a:r>
            <a:r>
              <a:rPr lang="ja-JP" altLang="en-US" sz="3600" dirty="0" smtClean="0"/>
              <a:t>いる</a:t>
            </a:r>
            <a:endParaRPr lang="en-US" altLang="ja-JP" sz="3600" dirty="0" smtClean="0"/>
          </a:p>
          <a:p>
            <a:pPr algn="ctr"/>
            <a:endParaRPr lang="en-US" altLang="ja-JP" sz="3600" dirty="0"/>
          </a:p>
          <a:p>
            <a:pPr algn="ctr"/>
            <a:r>
              <a:rPr lang="ja-JP" altLang="en-US" sz="3600" dirty="0" smtClean="0"/>
              <a:t>しかし、</a:t>
            </a:r>
            <a:endParaRPr lang="en-US" altLang="ja-JP" sz="3600" dirty="0" smtClean="0"/>
          </a:p>
          <a:p>
            <a:pPr algn="ctr"/>
            <a:endParaRPr lang="en-US" altLang="ja-JP" sz="3600" dirty="0"/>
          </a:p>
          <a:p>
            <a:pPr algn="ctr"/>
            <a:r>
              <a:rPr lang="ja-JP" altLang="en-US" sz="3600" u="sng" dirty="0">
                <a:solidFill>
                  <a:schemeClr val="tx1"/>
                </a:solidFill>
              </a:rPr>
              <a:t>先行研究には</a:t>
            </a:r>
            <a:r>
              <a:rPr lang="ja-JP" altLang="en-US" sz="3600" u="sng" dirty="0" smtClean="0">
                <a:solidFill>
                  <a:schemeClr val="tx1"/>
                </a:solidFill>
              </a:rPr>
              <a:t>ＮＢを主軸に消費者の</a:t>
            </a:r>
            <a:endParaRPr lang="en-US" altLang="ja-JP" sz="3600" u="sng" dirty="0" smtClean="0">
              <a:solidFill>
                <a:schemeClr val="tx1"/>
              </a:solidFill>
            </a:endParaRPr>
          </a:p>
          <a:p>
            <a:pPr algn="ctr"/>
            <a:r>
              <a:rPr lang="ja-JP" altLang="en-US" sz="3600" u="sng" dirty="0" smtClean="0">
                <a:solidFill>
                  <a:schemeClr val="tx1"/>
                </a:solidFill>
              </a:rPr>
              <a:t>意識調査</a:t>
            </a:r>
            <a:r>
              <a:rPr lang="ja-JP" altLang="en-US" sz="3600" u="sng" dirty="0">
                <a:solidFill>
                  <a:schemeClr val="tx1"/>
                </a:solidFill>
              </a:rPr>
              <a:t>を</a:t>
            </a:r>
            <a:r>
              <a:rPr lang="ja-JP" altLang="en-US" sz="3600" u="sng" dirty="0" smtClean="0">
                <a:solidFill>
                  <a:schemeClr val="tx1"/>
                </a:solidFill>
              </a:rPr>
              <a:t>行ったものはなかった。</a:t>
            </a:r>
            <a:endParaRPr lang="en-US" altLang="ja-JP" sz="3600" u="sng" dirty="0" smtClean="0">
              <a:solidFill>
                <a:schemeClr val="tx1"/>
              </a:solidFill>
            </a:endParaRPr>
          </a:p>
          <a:p>
            <a:pPr algn="ctr"/>
            <a:endParaRPr lang="ja-JP" altLang="en-US" sz="1050" dirty="0"/>
          </a:p>
        </p:txBody>
      </p:sp>
    </p:spTree>
    <p:extLst>
      <p:ext uri="{BB962C8B-B14F-4D97-AF65-F5344CB8AC3E}">
        <p14:creationId xmlns:p14="http://schemas.microsoft.com/office/powerpoint/2010/main" xmlns="" val="2246999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764704"/>
            <a:ext cx="8229600" cy="990600"/>
          </a:xfrm>
        </p:spPr>
        <p:txBody>
          <a:bodyPr/>
          <a:lstStyle/>
          <a:p>
            <a:r>
              <a:rPr kumimoji="1" lang="ja-JP" altLang="en-US" dirty="0" smtClean="0"/>
              <a:t>研究目的</a:t>
            </a:r>
            <a:endParaRPr kumimoji="1" lang="ja-JP" altLang="en-US" dirty="0"/>
          </a:p>
        </p:txBody>
      </p:sp>
      <p:sp>
        <p:nvSpPr>
          <p:cNvPr id="4" name="フッター プレースホルダー 3"/>
          <p:cNvSpPr>
            <a:spLocks noGrp="1"/>
          </p:cNvSpPr>
          <p:nvPr>
            <p:ph type="ftr" sz="quarter" idx="11"/>
          </p:nvPr>
        </p:nvSpPr>
        <p:spPr>
          <a:xfrm>
            <a:off x="0" y="-4969"/>
            <a:ext cx="4114800" cy="329184"/>
          </a:xfrm>
        </p:spPr>
        <p:txBody>
          <a:bodyPr/>
          <a:lstStyle/>
          <a:p>
            <a:pPr algn="l"/>
            <a:r>
              <a:rPr kumimoji="1" lang="ja-JP" altLang="en-US" sz="1600" b="1" dirty="0" smtClean="0"/>
              <a:t>先行研究</a:t>
            </a:r>
            <a:endParaRPr kumimoji="1" lang="ja-JP" altLang="en-US" sz="1600" b="1" dirty="0"/>
          </a:p>
        </p:txBody>
      </p:sp>
      <p:sp>
        <p:nvSpPr>
          <p:cNvPr id="5" name="スライド番号プレースホルダー 4"/>
          <p:cNvSpPr>
            <a:spLocks noGrp="1"/>
          </p:cNvSpPr>
          <p:nvPr>
            <p:ph type="sldNum" sz="quarter" idx="12"/>
          </p:nvPr>
        </p:nvSpPr>
        <p:spPr>
          <a:xfrm>
            <a:off x="8080568" y="6528816"/>
            <a:ext cx="1066800" cy="329184"/>
          </a:xfrm>
        </p:spPr>
        <p:txBody>
          <a:bodyPr/>
          <a:lstStyle/>
          <a:p>
            <a:pPr algn="ctr"/>
            <a:fld id="{8D269673-7E77-4965-B3D8-277057FEC2B4}" type="slidenum">
              <a:rPr kumimoji="1" lang="ja-JP" altLang="en-US" smtClean="0">
                <a:solidFill>
                  <a:schemeClr val="tx1"/>
                </a:solidFill>
              </a:rPr>
              <a:pPr algn="ctr"/>
              <a:t>14</a:t>
            </a:fld>
            <a:endParaRPr kumimoji="1" lang="ja-JP" altLang="en-US" dirty="0">
              <a:solidFill>
                <a:schemeClr val="tx1"/>
              </a:solidFill>
            </a:endParaRPr>
          </a:p>
        </p:txBody>
      </p:sp>
      <p:sp>
        <p:nvSpPr>
          <p:cNvPr id="6" name="コンテンツ プレースホルダー 2"/>
          <p:cNvSpPr>
            <a:spLocks noGrp="1"/>
          </p:cNvSpPr>
          <p:nvPr>
            <p:ph idx="1"/>
          </p:nvPr>
        </p:nvSpPr>
        <p:spPr>
          <a:xfrm>
            <a:off x="395536" y="1844824"/>
            <a:ext cx="8424936" cy="2880320"/>
          </a:xfrm>
          <a:ln w="123825" cmpd="thickThin">
            <a:solidFill>
              <a:schemeClr val="accent3">
                <a:lumMod val="60000"/>
                <a:lumOff val="40000"/>
              </a:schemeClr>
            </a:solidFill>
          </a:ln>
        </p:spPr>
        <p:style>
          <a:lnRef idx="2">
            <a:schemeClr val="accent2"/>
          </a:lnRef>
          <a:fillRef idx="1">
            <a:schemeClr val="lt1"/>
          </a:fillRef>
          <a:effectRef idx="0">
            <a:schemeClr val="accent2"/>
          </a:effectRef>
          <a:fontRef idx="minor">
            <a:schemeClr val="dk1"/>
          </a:fontRef>
        </p:style>
        <p:txBody>
          <a:bodyPr anchor="ctr">
            <a:normAutofit/>
          </a:bodyPr>
          <a:lstStyle/>
          <a:p>
            <a:pPr marL="0" indent="0">
              <a:buNone/>
            </a:pPr>
            <a:r>
              <a:rPr kumimoji="1" lang="en-US" altLang="ja-JP" sz="4000" dirty="0" smtClean="0"/>
              <a:t>NB</a:t>
            </a:r>
            <a:r>
              <a:rPr kumimoji="1" lang="ja-JP" altLang="en-US" sz="4000" dirty="0" smtClean="0"/>
              <a:t>に対する消費</a:t>
            </a:r>
            <a:r>
              <a:rPr lang="ja-JP" altLang="en-US" sz="4000" dirty="0"/>
              <a:t>者</a:t>
            </a:r>
            <a:r>
              <a:rPr lang="ja-JP" altLang="en-US" sz="4000" dirty="0" smtClean="0"/>
              <a:t>の意識を明確にし、さらに、</a:t>
            </a:r>
            <a:r>
              <a:rPr kumimoji="1" lang="ja-JP" altLang="en-US" sz="4000" dirty="0" smtClean="0"/>
              <a:t>ＰＢを利用してＮＢのより良い商品イメージを消費者に与えるにはどうすればよいかを明らかにする</a:t>
            </a:r>
            <a:r>
              <a:rPr lang="ja-JP" altLang="en-US" sz="4000" dirty="0"/>
              <a:t>。</a:t>
            </a:r>
            <a:endParaRPr kumimoji="1" lang="en-US" altLang="ja-JP" sz="4000" dirty="0" smtClean="0"/>
          </a:p>
        </p:txBody>
      </p:sp>
    </p:spTree>
    <p:extLst>
      <p:ext uri="{BB962C8B-B14F-4D97-AF65-F5344CB8AC3E}">
        <p14:creationId xmlns:p14="http://schemas.microsoft.com/office/powerpoint/2010/main" xmlns="" val="14929157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t>　目次</a:t>
            </a:r>
            <a:endParaRPr kumimoji="1" lang="ja-JP" altLang="en-US" b="1" dirty="0"/>
          </a:p>
        </p:txBody>
      </p:sp>
      <p:sp>
        <p:nvSpPr>
          <p:cNvPr id="3" name="コンテンツ プレースホルダー 2"/>
          <p:cNvSpPr>
            <a:spLocks noGrp="1"/>
          </p:cNvSpPr>
          <p:nvPr>
            <p:ph idx="1"/>
          </p:nvPr>
        </p:nvSpPr>
        <p:spPr/>
        <p:txBody>
          <a:bodyPr/>
          <a:lstStyle/>
          <a:p>
            <a:pPr>
              <a:lnSpc>
                <a:spcPct val="150000"/>
              </a:lnSpc>
              <a:buFont typeface="Wingdings" pitchFamily="2" charset="2"/>
              <a:buChar char="u"/>
            </a:pPr>
            <a:r>
              <a:rPr kumimoji="1" lang="ja-JP" altLang="en-US" b="1" dirty="0" smtClean="0"/>
              <a:t>　現状分析</a:t>
            </a:r>
            <a:endParaRPr kumimoji="1" lang="en-US" altLang="ja-JP" b="1" dirty="0" smtClean="0"/>
          </a:p>
          <a:p>
            <a:pPr>
              <a:lnSpc>
                <a:spcPct val="150000"/>
              </a:lnSpc>
              <a:buFont typeface="Wingdings" pitchFamily="2" charset="2"/>
              <a:buChar char="u"/>
            </a:pPr>
            <a:r>
              <a:rPr kumimoji="1" lang="ja-JP" altLang="en-US" b="1" dirty="0" smtClean="0"/>
              <a:t>　先行研究</a:t>
            </a:r>
            <a:endParaRPr kumimoji="1" lang="en-US" altLang="ja-JP" b="1" dirty="0" smtClean="0"/>
          </a:p>
          <a:p>
            <a:pPr>
              <a:lnSpc>
                <a:spcPct val="150000"/>
              </a:lnSpc>
              <a:buFont typeface="Wingdings" pitchFamily="2" charset="2"/>
              <a:buChar char="u"/>
            </a:pPr>
            <a:r>
              <a:rPr lang="ja-JP" altLang="en-US" b="1" dirty="0"/>
              <a:t>　</a:t>
            </a:r>
            <a:r>
              <a:rPr lang="ja-JP" altLang="en-US" b="1" dirty="0" smtClean="0"/>
              <a:t>仮説の導出</a:t>
            </a:r>
            <a:endParaRPr lang="en-US" altLang="ja-JP" b="1" dirty="0" smtClean="0"/>
          </a:p>
          <a:p>
            <a:pPr>
              <a:lnSpc>
                <a:spcPct val="150000"/>
              </a:lnSpc>
              <a:buFont typeface="Wingdings" pitchFamily="2" charset="2"/>
              <a:buChar char="u"/>
            </a:pPr>
            <a:r>
              <a:rPr lang="ja-JP" altLang="en-US" b="1" dirty="0" smtClean="0"/>
              <a:t>　今後の方向性</a:t>
            </a:r>
            <a:endParaRPr kumimoji="1" lang="en-US" altLang="ja-JP" b="1" dirty="0" smtClean="0"/>
          </a:p>
        </p:txBody>
      </p:sp>
      <p:sp>
        <p:nvSpPr>
          <p:cNvPr id="4" name="スライド番号プレースホルダー 3"/>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15</a:t>
            </a:fld>
            <a:endParaRPr kumimoji="1" lang="ja-JP" altLang="en-US" dirty="0">
              <a:solidFill>
                <a:schemeClr val="tx1"/>
              </a:solidFill>
            </a:endParaRPr>
          </a:p>
        </p:txBody>
      </p:sp>
      <p:sp>
        <p:nvSpPr>
          <p:cNvPr id="6" name="角丸四角形 5"/>
          <p:cNvSpPr/>
          <p:nvPr/>
        </p:nvSpPr>
        <p:spPr>
          <a:xfrm>
            <a:off x="410138" y="2908311"/>
            <a:ext cx="236166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xmlns="" val="24266318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コントラスト効果</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非常</a:t>
            </a:r>
            <a:r>
              <a:rPr lang="ja-JP" altLang="en-US" dirty="0"/>
              <a:t>に高価な</a:t>
            </a:r>
            <a:r>
              <a:rPr lang="en-US" altLang="ja-JP" dirty="0"/>
              <a:t>A</a:t>
            </a:r>
            <a:r>
              <a:rPr lang="ja-JP" altLang="en-US" dirty="0"/>
              <a:t>商品を見た後に、それよりは安価な</a:t>
            </a:r>
            <a:r>
              <a:rPr lang="en-US" altLang="ja-JP" dirty="0"/>
              <a:t>B</a:t>
            </a:r>
            <a:r>
              <a:rPr lang="ja-JP" altLang="en-US" dirty="0"/>
              <a:t>商品を見ると、普段なら手が出ない</a:t>
            </a:r>
            <a:r>
              <a:rPr lang="en-US" altLang="ja-JP" dirty="0"/>
              <a:t>B</a:t>
            </a:r>
            <a:r>
              <a:rPr lang="ja-JP" altLang="en-US" dirty="0"/>
              <a:t>商品が安く感じられることが</a:t>
            </a:r>
            <a:r>
              <a:rPr lang="ja-JP" altLang="en-US" dirty="0" smtClean="0"/>
              <a:t>ある。</a:t>
            </a:r>
            <a:r>
              <a:rPr lang="ja-JP" altLang="en-US" dirty="0"/>
              <a:t>これは「コントラスト効果」と呼ばれ、相対的に物事を捉えがちな人間の認知特性が引き起こす</a:t>
            </a:r>
            <a:r>
              <a:rPr lang="ja-JP" altLang="en-US" dirty="0" smtClean="0"/>
              <a:t>効果です。</a:t>
            </a:r>
          </a:p>
          <a:p>
            <a:pPr marL="0" indent="0" algn="r">
              <a:buNone/>
            </a:pPr>
            <a:r>
              <a:rPr kumimoji="1" lang="ja-JP" altLang="en-US" sz="1200" dirty="0" smtClean="0"/>
              <a:t>引用：</a:t>
            </a:r>
            <a:r>
              <a:rPr lang="en-US" altLang="ja-JP" sz="1200" dirty="0" smtClean="0"/>
              <a:t>AIDEM</a:t>
            </a:r>
            <a:r>
              <a:rPr lang="ja-JP" altLang="en-US" sz="1200" dirty="0" smtClean="0"/>
              <a:t>　人と仕事研究所</a:t>
            </a:r>
            <a:endParaRPr kumimoji="1" lang="en-US" altLang="ja-JP" sz="1200" dirty="0" smtClean="0"/>
          </a:p>
          <a:p>
            <a:endParaRPr kumimoji="1" lang="en-US" altLang="ja-JP" dirty="0" smtClean="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smtClean="0"/>
              <a:t>仮説の導出</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16</a:t>
            </a:fld>
            <a:endParaRPr kumimoji="1" lang="ja-JP" altLang="en-US" dirty="0">
              <a:solidFill>
                <a:schemeClr val="tx1"/>
              </a:solidFill>
            </a:endParaRPr>
          </a:p>
        </p:txBody>
      </p:sp>
    </p:spTree>
    <p:extLst>
      <p:ext uri="{BB962C8B-B14F-4D97-AF65-F5344CB8AC3E}">
        <p14:creationId xmlns:p14="http://schemas.microsoft.com/office/powerpoint/2010/main" xmlns="" val="42082925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67544" y="764704"/>
            <a:ext cx="8229600" cy="990600"/>
          </a:xfrm>
        </p:spPr>
        <p:txBody>
          <a:bodyPr>
            <a:noAutofit/>
          </a:bodyPr>
          <a:lstStyle/>
          <a:p>
            <a:r>
              <a:rPr lang="ja-JP" altLang="en-US" sz="3200" dirty="0"/>
              <a:t>このコントラスト効果を</a:t>
            </a:r>
            <a:r>
              <a:rPr lang="ja-JP" altLang="en-US" sz="3200" dirty="0" smtClean="0"/>
              <a:t>、</a:t>
            </a:r>
            <a:r>
              <a:rPr lang="en-US" altLang="ja-JP" sz="3200" dirty="0" smtClean="0"/>
              <a:t/>
            </a:r>
            <a:br>
              <a:rPr lang="en-US" altLang="ja-JP" sz="3200" dirty="0" smtClean="0"/>
            </a:br>
            <a:r>
              <a:rPr lang="en-US" altLang="ja-JP" sz="3200" dirty="0" smtClean="0"/>
              <a:t>PB</a:t>
            </a:r>
            <a:r>
              <a:rPr lang="ja-JP" altLang="en-US" sz="3200" dirty="0"/>
              <a:t>と</a:t>
            </a:r>
            <a:r>
              <a:rPr lang="en-US" altLang="ja-JP" sz="3200" dirty="0"/>
              <a:t>NB</a:t>
            </a:r>
            <a:r>
              <a:rPr lang="ja-JP" altLang="en-US" sz="3200" dirty="0"/>
              <a:t>の</a:t>
            </a:r>
            <a:r>
              <a:rPr lang="ja-JP" altLang="en-US" sz="3200" dirty="0" smtClean="0"/>
              <a:t>品質に当てはめてみると・・・</a:t>
            </a:r>
            <a:endParaRPr kumimoji="1" lang="ja-JP" altLang="en-US" sz="3200"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仮説の導出</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17</a:t>
            </a:fld>
            <a:endParaRPr kumimoji="1" lang="ja-JP" altLang="en-US" dirty="0">
              <a:solidFill>
                <a:schemeClr val="tx1"/>
              </a:solidFill>
            </a:endParaRPr>
          </a:p>
        </p:txBody>
      </p:sp>
      <p:sp>
        <p:nvSpPr>
          <p:cNvPr id="9" name="テキスト ボックス 8"/>
          <p:cNvSpPr txBox="1"/>
          <p:nvPr/>
        </p:nvSpPr>
        <p:spPr>
          <a:xfrm>
            <a:off x="683568" y="2434462"/>
            <a:ext cx="2160240" cy="461665"/>
          </a:xfrm>
          <a:prstGeom prst="rect">
            <a:avLst/>
          </a:prstGeo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en-US" altLang="ja-JP" sz="2400" dirty="0" smtClean="0"/>
              <a:t>PB</a:t>
            </a:r>
            <a:r>
              <a:rPr kumimoji="1" lang="ja-JP" altLang="en-US" sz="2400" dirty="0" smtClean="0"/>
              <a:t>商品を見る　</a:t>
            </a:r>
            <a:endParaRPr kumimoji="1" lang="ja-JP" altLang="en-US" sz="2400" dirty="0"/>
          </a:p>
        </p:txBody>
      </p:sp>
      <p:sp>
        <p:nvSpPr>
          <p:cNvPr id="10" name="テキスト ボックス 9"/>
          <p:cNvSpPr txBox="1"/>
          <p:nvPr/>
        </p:nvSpPr>
        <p:spPr>
          <a:xfrm>
            <a:off x="6372200" y="2435953"/>
            <a:ext cx="1944216" cy="461665"/>
          </a:xfrm>
          <a:prstGeom prst="rect">
            <a:avLst/>
          </a:prstGeo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en-US" altLang="ja-JP" sz="2400" dirty="0" smtClean="0"/>
              <a:t>NB</a:t>
            </a:r>
            <a:r>
              <a:rPr kumimoji="1" lang="ja-JP" altLang="en-US" sz="2400" dirty="0" smtClean="0"/>
              <a:t>に好印象　</a:t>
            </a:r>
            <a:endParaRPr kumimoji="1" lang="ja-JP" altLang="en-US" sz="2400" dirty="0"/>
          </a:p>
        </p:txBody>
      </p:sp>
      <p:sp>
        <p:nvSpPr>
          <p:cNvPr id="11" name="テキスト ボックス 10"/>
          <p:cNvSpPr txBox="1"/>
          <p:nvPr/>
        </p:nvSpPr>
        <p:spPr>
          <a:xfrm>
            <a:off x="3491880" y="2434461"/>
            <a:ext cx="2160240" cy="461665"/>
          </a:xfrm>
          <a:prstGeom prst="rect">
            <a:avLst/>
          </a:prstGeom>
          <a:solidFill>
            <a:schemeClr val="accent3">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ja-JP" sz="2400" dirty="0"/>
              <a:t>N</a:t>
            </a:r>
            <a:r>
              <a:rPr kumimoji="1" lang="en-US" altLang="ja-JP" sz="2400" dirty="0" smtClean="0"/>
              <a:t>B</a:t>
            </a:r>
            <a:r>
              <a:rPr kumimoji="1" lang="ja-JP" altLang="en-US" sz="2400" dirty="0" smtClean="0"/>
              <a:t>商品を見る　</a:t>
            </a:r>
            <a:endParaRPr kumimoji="1" lang="ja-JP" altLang="en-US" sz="2400" dirty="0"/>
          </a:p>
        </p:txBody>
      </p:sp>
      <p:cxnSp>
        <p:nvCxnSpPr>
          <p:cNvPr id="13" name="直線矢印コネクタ 12"/>
          <p:cNvCxnSpPr/>
          <p:nvPr/>
        </p:nvCxnSpPr>
        <p:spPr>
          <a:xfrm flipV="1">
            <a:off x="2843808" y="2665294"/>
            <a:ext cx="576064"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flipV="1">
            <a:off x="5652120" y="2665292"/>
            <a:ext cx="576064" cy="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6" name="下矢印 15"/>
          <p:cNvSpPr/>
          <p:nvPr/>
        </p:nvSpPr>
        <p:spPr>
          <a:xfrm>
            <a:off x="3923928" y="3212903"/>
            <a:ext cx="1296144" cy="720080"/>
          </a:xfrm>
          <a:prstGeom prst="downArrow">
            <a:avLst/>
          </a:prstGeom>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1205626" y="4298628"/>
            <a:ext cx="6732748" cy="18158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sz="2800" dirty="0" smtClean="0"/>
              <a:t>1960</a:t>
            </a:r>
            <a:r>
              <a:rPr lang="ja-JP" altLang="en-US" sz="2800" dirty="0" smtClean="0"/>
              <a:t>年代</a:t>
            </a:r>
            <a:r>
              <a:rPr kumimoji="1" lang="ja-JP" altLang="en-US" sz="2800" dirty="0" smtClean="0"/>
              <a:t>から</a:t>
            </a:r>
            <a:r>
              <a:rPr kumimoji="1" lang="en-US" altLang="ja-JP" sz="2800" dirty="0" smtClean="0"/>
              <a:t>1990</a:t>
            </a:r>
            <a:r>
              <a:rPr kumimoji="1" lang="ja-JP" altLang="en-US" sz="2800" dirty="0" smtClean="0"/>
              <a:t>年代まで、</a:t>
            </a:r>
            <a:r>
              <a:rPr kumimoji="1" lang="en-US" altLang="ja-JP" sz="2800" dirty="0" smtClean="0"/>
              <a:t>NB</a:t>
            </a:r>
            <a:r>
              <a:rPr kumimoji="1" lang="ja-JP" altLang="en-US" sz="2800" dirty="0" smtClean="0"/>
              <a:t>は</a:t>
            </a:r>
            <a:r>
              <a:rPr kumimoji="1" lang="en-US" altLang="ja-JP" sz="2800" dirty="0" smtClean="0"/>
              <a:t>PB</a:t>
            </a:r>
            <a:r>
              <a:rPr kumimoji="1" lang="ja-JP" altLang="en-US" sz="2800" dirty="0" smtClean="0"/>
              <a:t>より優位性を</a:t>
            </a:r>
            <a:r>
              <a:rPr lang="ja-JP" altLang="en-US" sz="2800" dirty="0"/>
              <a:t>保持して</a:t>
            </a:r>
            <a:r>
              <a:rPr lang="ja-JP" altLang="en-US" sz="2800" dirty="0" smtClean="0"/>
              <a:t>いたと考えられるが</a:t>
            </a:r>
            <a:r>
              <a:rPr kumimoji="1" lang="ja-JP" altLang="en-US" sz="2800" dirty="0" smtClean="0"/>
              <a:t>、コントラスト効果によって消費者はさらに好印象を抱くのではないか？</a:t>
            </a:r>
            <a:endParaRPr kumimoji="1" lang="ja-JP" altLang="en-US" sz="2800" dirty="0"/>
          </a:p>
        </p:txBody>
      </p:sp>
    </p:spTree>
    <p:extLst>
      <p:ext uri="{BB962C8B-B14F-4D97-AF65-F5344CB8AC3E}">
        <p14:creationId xmlns:p14="http://schemas.microsoft.com/office/powerpoint/2010/main" xmlns="" val="23960506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smtClean="0"/>
              <a:t>①</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a:t>仮説</a:t>
            </a:r>
            <a:r>
              <a:rPr lang="ja-JP" altLang="en-US" sz="1600" b="1" dirty="0" smtClean="0"/>
              <a:t>の導出</a:t>
            </a:r>
            <a:endParaRPr kumimoji="1" lang="ja-JP" altLang="en-US" sz="1600" b="1" dirty="0"/>
          </a:p>
        </p:txBody>
      </p:sp>
      <p:sp>
        <p:nvSpPr>
          <p:cNvPr id="5" name="スライド番号プレースホルダー 4"/>
          <p:cNvSpPr>
            <a:spLocks noGrp="1"/>
          </p:cNvSpPr>
          <p:nvPr>
            <p:ph type="sldNum" sz="quarter" idx="12"/>
          </p:nvPr>
        </p:nvSpPr>
        <p:spPr>
          <a:xfrm>
            <a:off x="8077200" y="6525570"/>
            <a:ext cx="1066800" cy="329184"/>
          </a:xfrm>
        </p:spPr>
        <p:txBody>
          <a:bodyPr/>
          <a:lstStyle/>
          <a:p>
            <a:pPr algn="ctr"/>
            <a:fld id="{8D269673-7E77-4965-B3D8-277057FEC2B4}" type="slidenum">
              <a:rPr kumimoji="1" lang="ja-JP" altLang="en-US" smtClean="0">
                <a:solidFill>
                  <a:schemeClr val="tx1"/>
                </a:solidFill>
              </a:rPr>
              <a:pPr algn="ctr"/>
              <a:t>18</a:t>
            </a:fld>
            <a:endParaRPr kumimoji="1" lang="ja-JP" altLang="en-US" dirty="0">
              <a:solidFill>
                <a:schemeClr val="tx1"/>
              </a:solidFill>
            </a:endParaRPr>
          </a:p>
        </p:txBody>
      </p:sp>
      <p:sp>
        <p:nvSpPr>
          <p:cNvPr id="7" name="テキスト ボックス 6"/>
          <p:cNvSpPr txBox="1"/>
          <p:nvPr/>
        </p:nvSpPr>
        <p:spPr>
          <a:xfrm>
            <a:off x="899592" y="1700808"/>
            <a:ext cx="7200800" cy="2308324"/>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altLang="ja-JP" sz="3600" dirty="0"/>
              <a:t>PB</a:t>
            </a:r>
            <a:r>
              <a:rPr lang="ja-JP" altLang="en-US" sz="3600" dirty="0"/>
              <a:t>と</a:t>
            </a:r>
            <a:r>
              <a:rPr lang="en-US" altLang="ja-JP" sz="3600" dirty="0"/>
              <a:t>NB</a:t>
            </a:r>
            <a:r>
              <a:rPr lang="ja-JP" altLang="en-US" sz="3600" dirty="0"/>
              <a:t>が存在する場合、</a:t>
            </a:r>
            <a:r>
              <a:rPr lang="en-US" altLang="ja-JP" sz="3600" dirty="0"/>
              <a:t>NB</a:t>
            </a:r>
            <a:r>
              <a:rPr lang="ja-JP" altLang="en-US" sz="3600" dirty="0"/>
              <a:t>商品を</a:t>
            </a:r>
            <a:r>
              <a:rPr lang="en-US" altLang="ja-JP" sz="3600" dirty="0"/>
              <a:t>PB</a:t>
            </a:r>
            <a:r>
              <a:rPr lang="ja-JP" altLang="en-US" sz="3600" dirty="0"/>
              <a:t>商品よりも先に提示することで、</a:t>
            </a:r>
            <a:r>
              <a:rPr lang="en-US" altLang="ja-JP" sz="3600" dirty="0"/>
              <a:t>PB</a:t>
            </a:r>
            <a:r>
              <a:rPr lang="ja-JP" altLang="en-US" sz="3600" dirty="0"/>
              <a:t>商品よりも</a:t>
            </a:r>
            <a:r>
              <a:rPr lang="en-US" altLang="ja-JP" sz="3600" dirty="0"/>
              <a:t>NB</a:t>
            </a:r>
            <a:r>
              <a:rPr lang="ja-JP" altLang="en-US" sz="3600" dirty="0"/>
              <a:t>商品の質に今まで以上の好印象を受ける。</a:t>
            </a:r>
            <a:endParaRPr lang="en-US" altLang="ja-JP" sz="3600" dirty="0"/>
          </a:p>
        </p:txBody>
      </p:sp>
    </p:spTree>
    <p:extLst>
      <p:ext uri="{BB962C8B-B14F-4D97-AF65-F5344CB8AC3E}">
        <p14:creationId xmlns:p14="http://schemas.microsoft.com/office/powerpoint/2010/main" xmlns="" val="8357955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t>　目次</a:t>
            </a:r>
            <a:endParaRPr kumimoji="1" lang="ja-JP" altLang="en-US" b="1" dirty="0"/>
          </a:p>
        </p:txBody>
      </p:sp>
      <p:sp>
        <p:nvSpPr>
          <p:cNvPr id="3" name="コンテンツ プレースホルダー 2"/>
          <p:cNvSpPr>
            <a:spLocks noGrp="1"/>
          </p:cNvSpPr>
          <p:nvPr>
            <p:ph idx="1"/>
          </p:nvPr>
        </p:nvSpPr>
        <p:spPr/>
        <p:txBody>
          <a:bodyPr/>
          <a:lstStyle/>
          <a:p>
            <a:pPr>
              <a:lnSpc>
                <a:spcPct val="150000"/>
              </a:lnSpc>
              <a:buFont typeface="Wingdings" pitchFamily="2" charset="2"/>
              <a:buChar char="u"/>
            </a:pPr>
            <a:r>
              <a:rPr lang="ja-JP" altLang="en-US" b="1" dirty="0"/>
              <a:t>　</a:t>
            </a:r>
            <a:r>
              <a:rPr kumimoji="1" lang="ja-JP" altLang="en-US" b="1" dirty="0" smtClean="0"/>
              <a:t>現状分析</a:t>
            </a:r>
            <a:endParaRPr kumimoji="1" lang="en-US" altLang="ja-JP" b="1" dirty="0" smtClean="0"/>
          </a:p>
          <a:p>
            <a:pPr>
              <a:lnSpc>
                <a:spcPct val="150000"/>
              </a:lnSpc>
              <a:buFont typeface="Wingdings" pitchFamily="2" charset="2"/>
              <a:buChar char="u"/>
            </a:pPr>
            <a:r>
              <a:rPr kumimoji="1" lang="ja-JP" altLang="en-US" b="1" dirty="0" smtClean="0"/>
              <a:t>　先行研究</a:t>
            </a:r>
            <a:endParaRPr kumimoji="1" lang="en-US" altLang="ja-JP" b="1" dirty="0" smtClean="0"/>
          </a:p>
          <a:p>
            <a:pPr>
              <a:lnSpc>
                <a:spcPct val="150000"/>
              </a:lnSpc>
              <a:buFont typeface="Wingdings" pitchFamily="2" charset="2"/>
              <a:buChar char="u"/>
            </a:pPr>
            <a:r>
              <a:rPr lang="ja-JP" altLang="en-US" b="1" dirty="0" smtClean="0"/>
              <a:t>　仮説の導出</a:t>
            </a:r>
            <a:endParaRPr lang="en-US" altLang="ja-JP" b="1" dirty="0" smtClean="0"/>
          </a:p>
          <a:p>
            <a:pPr>
              <a:lnSpc>
                <a:spcPct val="150000"/>
              </a:lnSpc>
              <a:buFont typeface="Wingdings" pitchFamily="2" charset="2"/>
              <a:buChar char="u"/>
            </a:pPr>
            <a:r>
              <a:rPr kumimoji="1" lang="ja-JP" altLang="en-US" b="1" dirty="0" smtClean="0"/>
              <a:t>　</a:t>
            </a:r>
            <a:r>
              <a:rPr lang="ja-JP" altLang="en-US" b="1" dirty="0" smtClean="0"/>
              <a:t>今後の方向性</a:t>
            </a:r>
            <a:endParaRPr kumimoji="1" lang="en-US" altLang="ja-JP" b="1" dirty="0" smtClean="0"/>
          </a:p>
        </p:txBody>
      </p:sp>
      <p:sp>
        <p:nvSpPr>
          <p:cNvPr id="4" name="スライド番号プレースホルダー 3"/>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19</a:t>
            </a:fld>
            <a:endParaRPr kumimoji="1" lang="ja-JP" altLang="en-US" dirty="0">
              <a:solidFill>
                <a:schemeClr val="tx1"/>
              </a:solidFill>
            </a:endParaRPr>
          </a:p>
        </p:txBody>
      </p:sp>
      <p:sp>
        <p:nvSpPr>
          <p:cNvPr id="6" name="角丸四角形 5"/>
          <p:cNvSpPr/>
          <p:nvPr/>
        </p:nvSpPr>
        <p:spPr>
          <a:xfrm>
            <a:off x="341276" y="3558059"/>
            <a:ext cx="2718556"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xmlns="" val="24266318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t>　目次</a:t>
            </a:r>
            <a:endParaRPr kumimoji="1" lang="ja-JP" altLang="en-US" b="1" dirty="0"/>
          </a:p>
        </p:txBody>
      </p:sp>
      <p:sp>
        <p:nvSpPr>
          <p:cNvPr id="3" name="コンテンツ プレースホルダー 2"/>
          <p:cNvSpPr>
            <a:spLocks noGrp="1"/>
          </p:cNvSpPr>
          <p:nvPr>
            <p:ph idx="1"/>
          </p:nvPr>
        </p:nvSpPr>
        <p:spPr/>
        <p:txBody>
          <a:bodyPr/>
          <a:lstStyle/>
          <a:p>
            <a:pPr>
              <a:lnSpc>
                <a:spcPct val="150000"/>
              </a:lnSpc>
              <a:buFont typeface="Wingdings" pitchFamily="2" charset="2"/>
              <a:buChar char="u"/>
            </a:pPr>
            <a:r>
              <a:rPr lang="ja-JP" altLang="en-US" b="1" dirty="0" smtClean="0"/>
              <a:t>　</a:t>
            </a:r>
            <a:r>
              <a:rPr kumimoji="1" lang="ja-JP" altLang="en-US" b="1" dirty="0" smtClean="0"/>
              <a:t>現状分析</a:t>
            </a:r>
            <a:endParaRPr kumimoji="1" lang="en-US" altLang="ja-JP" b="1" dirty="0" smtClean="0"/>
          </a:p>
          <a:p>
            <a:pPr>
              <a:lnSpc>
                <a:spcPct val="150000"/>
              </a:lnSpc>
              <a:buFont typeface="Wingdings" pitchFamily="2" charset="2"/>
              <a:buChar char="u"/>
            </a:pPr>
            <a:r>
              <a:rPr kumimoji="1" lang="ja-JP" altLang="en-US" b="1" dirty="0" smtClean="0"/>
              <a:t>　先行研究</a:t>
            </a:r>
            <a:endParaRPr kumimoji="1" lang="en-US" altLang="ja-JP" b="1" dirty="0" smtClean="0"/>
          </a:p>
          <a:p>
            <a:pPr>
              <a:lnSpc>
                <a:spcPct val="150000"/>
              </a:lnSpc>
              <a:buFont typeface="Wingdings" pitchFamily="2" charset="2"/>
              <a:buChar char="u"/>
            </a:pPr>
            <a:r>
              <a:rPr lang="ja-JP" altLang="en-US" b="1" dirty="0"/>
              <a:t>　</a:t>
            </a:r>
            <a:r>
              <a:rPr lang="ja-JP" altLang="en-US" b="1" dirty="0" smtClean="0"/>
              <a:t>仮説の導出</a:t>
            </a:r>
            <a:endParaRPr kumimoji="1" lang="en-US" altLang="ja-JP" b="1" dirty="0" smtClean="0"/>
          </a:p>
          <a:p>
            <a:pPr>
              <a:lnSpc>
                <a:spcPct val="150000"/>
              </a:lnSpc>
              <a:buFont typeface="Wingdings" pitchFamily="2" charset="2"/>
              <a:buChar char="u"/>
            </a:pPr>
            <a:r>
              <a:rPr lang="ja-JP" altLang="en-US" b="1" dirty="0" smtClean="0"/>
              <a:t>　今後の方向性</a:t>
            </a:r>
            <a:endParaRPr kumimoji="1" lang="en-US" altLang="ja-JP" b="1" dirty="0" smtClean="0"/>
          </a:p>
        </p:txBody>
      </p:sp>
      <p:sp>
        <p:nvSpPr>
          <p:cNvPr id="4" name="スライド番号プレースホルダー 3"/>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2</a:t>
            </a:fld>
            <a:endParaRPr kumimoji="1" lang="ja-JP" altLang="en-US" dirty="0">
              <a:solidFill>
                <a:schemeClr val="tx1"/>
              </a:solidFill>
            </a:endParaRPr>
          </a:p>
        </p:txBody>
      </p:sp>
      <p:sp>
        <p:nvSpPr>
          <p:cNvPr id="6" name="角丸四角形 5"/>
          <p:cNvSpPr/>
          <p:nvPr/>
        </p:nvSpPr>
        <p:spPr>
          <a:xfrm>
            <a:off x="395536" y="1628800"/>
            <a:ext cx="208823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extLst>
      <p:ext uri="{BB962C8B-B14F-4D97-AF65-F5344CB8AC3E}">
        <p14:creationId xmlns:p14="http://schemas.microsoft.com/office/powerpoint/2010/main" xmlns="" val="2447627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今後の方向性</a:t>
            </a:r>
            <a:endParaRPr kumimoji="1" lang="ja-JP" altLang="en-US" sz="1600" b="1" dirty="0"/>
          </a:p>
        </p:txBody>
      </p:sp>
      <p:sp>
        <p:nvSpPr>
          <p:cNvPr id="5" name="スライド番号プレースホルダー 4"/>
          <p:cNvSpPr>
            <a:spLocks noGrp="1"/>
          </p:cNvSpPr>
          <p:nvPr>
            <p:ph type="sldNum" sz="quarter" idx="12"/>
          </p:nvPr>
        </p:nvSpPr>
        <p:spPr>
          <a:xfrm>
            <a:off x="8077200" y="6525570"/>
            <a:ext cx="1066800" cy="329184"/>
          </a:xfrm>
        </p:spPr>
        <p:txBody>
          <a:bodyPr/>
          <a:lstStyle/>
          <a:p>
            <a:pPr algn="ctr"/>
            <a:fld id="{8D269673-7E77-4965-B3D8-277057FEC2B4}" type="slidenum">
              <a:rPr kumimoji="1" lang="ja-JP" altLang="en-US" smtClean="0">
                <a:solidFill>
                  <a:schemeClr val="tx1"/>
                </a:solidFill>
              </a:rPr>
              <a:pPr algn="ctr"/>
              <a:t>20</a:t>
            </a:fld>
            <a:endParaRPr kumimoji="1" lang="ja-JP" altLang="en-US" dirty="0">
              <a:solidFill>
                <a:schemeClr val="tx1"/>
              </a:solidFill>
            </a:endParaRPr>
          </a:p>
        </p:txBody>
      </p:sp>
      <p:sp>
        <p:nvSpPr>
          <p:cNvPr id="6" name="テキスト ボックス 5"/>
          <p:cNvSpPr txBox="1"/>
          <p:nvPr/>
        </p:nvSpPr>
        <p:spPr>
          <a:xfrm>
            <a:off x="611560" y="1484783"/>
            <a:ext cx="8208912" cy="830997"/>
          </a:xfrm>
          <a:prstGeom prst="rect">
            <a:avLst/>
          </a:prstGeom>
          <a:noFill/>
        </p:spPr>
        <p:txBody>
          <a:bodyPr wrap="square" rtlCol="0">
            <a:spAutoFit/>
          </a:bodyPr>
          <a:lstStyle/>
          <a:p>
            <a:r>
              <a:rPr lang="ja-JP" altLang="en-US" sz="3600" dirty="0" smtClean="0"/>
              <a:t>最近、</a:t>
            </a:r>
            <a:r>
              <a:rPr kumimoji="1" lang="ja-JP" altLang="en-US" sz="4800" b="1" dirty="0" smtClean="0">
                <a:solidFill>
                  <a:srgbClr val="FF0000"/>
                </a:solidFill>
              </a:rPr>
              <a:t>ダブルチョップ</a:t>
            </a:r>
            <a:r>
              <a:rPr kumimoji="1" lang="ja-JP" altLang="en-US" sz="3600" dirty="0" smtClean="0"/>
              <a:t>が増えている。</a:t>
            </a:r>
            <a:endParaRPr kumimoji="1" lang="ja-JP" altLang="en-US" sz="4800" dirty="0"/>
          </a:p>
        </p:txBody>
      </p:sp>
      <p:sp>
        <p:nvSpPr>
          <p:cNvPr id="9" name="テキスト ボックス 8"/>
          <p:cNvSpPr txBox="1"/>
          <p:nvPr/>
        </p:nvSpPr>
        <p:spPr>
          <a:xfrm>
            <a:off x="1511660" y="4365103"/>
            <a:ext cx="6408712" cy="769441"/>
          </a:xfrm>
          <a:prstGeom prst="rect">
            <a:avLst/>
          </a:prstGeom>
          <a:noFill/>
        </p:spPr>
        <p:txBody>
          <a:bodyPr wrap="square" rtlCol="0">
            <a:spAutoFit/>
          </a:bodyPr>
          <a:lstStyle/>
          <a:p>
            <a:pPr algn="ctr"/>
            <a:r>
              <a:rPr kumimoji="1" lang="ja-JP" altLang="en-US" sz="4400" dirty="0" smtClean="0"/>
              <a:t>ダブルチョップとは・・・？</a:t>
            </a:r>
            <a:endParaRPr kumimoji="1" lang="ja-JP" altLang="en-US" sz="4400" dirty="0"/>
          </a:p>
        </p:txBody>
      </p:sp>
      <p:sp>
        <p:nvSpPr>
          <p:cNvPr id="10" name="テキスト ボックス 9"/>
          <p:cNvSpPr txBox="1"/>
          <p:nvPr/>
        </p:nvSpPr>
        <p:spPr>
          <a:xfrm>
            <a:off x="2771800" y="2204864"/>
            <a:ext cx="2088232" cy="369332"/>
          </a:xfrm>
          <a:prstGeom prst="rect">
            <a:avLst/>
          </a:prstGeom>
          <a:noFill/>
        </p:spPr>
        <p:txBody>
          <a:bodyPr wrap="square" rtlCol="0">
            <a:spAutoFit/>
          </a:bodyPr>
          <a:lstStyle/>
          <a:p>
            <a:r>
              <a:rPr kumimoji="1" lang="ja-JP" altLang="en-US" dirty="0" smtClean="0"/>
              <a:t>（ダブルブランド）</a:t>
            </a:r>
            <a:endParaRPr kumimoji="1" lang="ja-JP" altLang="en-US" dirty="0"/>
          </a:p>
        </p:txBody>
      </p:sp>
    </p:spTree>
    <p:extLst>
      <p:ext uri="{BB962C8B-B14F-4D97-AF65-F5344CB8AC3E}">
        <p14:creationId xmlns:p14="http://schemas.microsoft.com/office/powerpoint/2010/main" xmlns="" val="2124390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0283" y="2060848"/>
            <a:ext cx="5002012" cy="3503909"/>
          </a:xfrm>
          <a:prstGeom prst="roundRect">
            <a:avLst>
              <a:gd name="adj" fmla="val 8594"/>
            </a:avLst>
          </a:prstGeom>
          <a:solidFill>
            <a:srgbClr val="FFFFFF">
              <a:shade val="85000"/>
            </a:srgbClr>
          </a:solidFill>
          <a:ln>
            <a:noFill/>
          </a:ln>
          <a:effectLst/>
          <a:extLst>
            <a:ext uri="{91240B29-F687-4F45-9708-019B960494DF}">
              <a14:hiddenLine xmlns:a14="http://schemas.microsoft.com/office/drawing/2010/main" xmlns="" w="9525">
                <a:solidFill>
                  <a:schemeClr val="tx1"/>
                </a:solidFill>
                <a:miter lim="800000"/>
                <a:headEnd/>
                <a:tailEnd/>
              </a14:hiddenLine>
            </a:ext>
          </a:extLst>
        </p:spPr>
      </p:pic>
      <p:sp>
        <p:nvSpPr>
          <p:cNvPr id="2" name="タイトル 1"/>
          <p:cNvSpPr>
            <a:spLocks noGrp="1"/>
          </p:cNvSpPr>
          <p:nvPr>
            <p:ph type="title"/>
          </p:nvPr>
        </p:nvSpPr>
        <p:spPr>
          <a:xfrm>
            <a:off x="251520" y="692696"/>
            <a:ext cx="8229600" cy="591344"/>
          </a:xfrm>
        </p:spPr>
        <p:txBody>
          <a:bodyPr>
            <a:normAutofit fontScale="90000"/>
          </a:bodyPr>
          <a:lstStyle/>
          <a:p>
            <a:r>
              <a:rPr kumimoji="1" lang="ja-JP" altLang="en-US" u="sng" dirty="0" smtClean="0"/>
              <a:t>ダブルチョップ（ダブルブランド）の例</a:t>
            </a:r>
            <a:endParaRPr kumimoji="1" lang="ja-JP" altLang="en-US" u="sng" dirty="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a:t>今後の</a:t>
            </a:r>
            <a:r>
              <a:rPr lang="ja-JP" altLang="en-US" sz="1600" b="1" dirty="0" smtClean="0"/>
              <a:t>方向性</a:t>
            </a:r>
            <a:endParaRPr lang="ja-JP" altLang="en-US" sz="1600" b="1" dirty="0"/>
          </a:p>
        </p:txBody>
      </p:sp>
      <p:sp>
        <p:nvSpPr>
          <p:cNvPr id="5" name="スライド番号プレースホルダー 4"/>
          <p:cNvSpPr>
            <a:spLocks noGrp="1"/>
          </p:cNvSpPr>
          <p:nvPr>
            <p:ph type="sldNum" sz="quarter" idx="12"/>
          </p:nvPr>
        </p:nvSpPr>
        <p:spPr>
          <a:xfrm>
            <a:off x="8080243" y="6528816"/>
            <a:ext cx="1066800" cy="329184"/>
          </a:xfrm>
        </p:spPr>
        <p:txBody>
          <a:bodyPr/>
          <a:lstStyle/>
          <a:p>
            <a:pPr algn="ctr"/>
            <a:fld id="{8D269673-7E77-4965-B3D8-277057FEC2B4}" type="slidenum">
              <a:rPr kumimoji="1" lang="ja-JP" altLang="en-US" smtClean="0">
                <a:solidFill>
                  <a:schemeClr val="tx1"/>
                </a:solidFill>
              </a:rPr>
              <a:pPr algn="ctr"/>
              <a:t>21</a:t>
            </a:fld>
            <a:endParaRPr kumimoji="1" lang="ja-JP" altLang="en-US" dirty="0">
              <a:solidFill>
                <a:schemeClr val="tx1"/>
              </a:solidFill>
            </a:endParaRPr>
          </a:p>
        </p:txBody>
      </p:sp>
      <p:sp>
        <p:nvSpPr>
          <p:cNvPr id="15" name="角丸四角形吹き出し 14"/>
          <p:cNvSpPr/>
          <p:nvPr/>
        </p:nvSpPr>
        <p:spPr>
          <a:xfrm>
            <a:off x="5630280" y="1916832"/>
            <a:ext cx="2542120" cy="1512168"/>
          </a:xfrm>
          <a:prstGeom prst="wedgeRoundRectCallout">
            <a:avLst>
              <a:gd name="adj1" fmla="val -79857"/>
              <a:gd name="adj2" fmla="val 48654"/>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セブンイレブンと</a:t>
            </a:r>
            <a:endParaRPr lang="en-US" altLang="ja-JP" dirty="0">
              <a:solidFill>
                <a:schemeClr val="tx1"/>
              </a:solidFill>
            </a:endParaRPr>
          </a:p>
          <a:p>
            <a:pPr algn="ctr"/>
            <a:r>
              <a:rPr kumimoji="1" lang="ja-JP" altLang="en-US" dirty="0" smtClean="0">
                <a:solidFill>
                  <a:schemeClr val="tx1"/>
                </a:solidFill>
              </a:rPr>
              <a:t>サントリーの共同開発</a:t>
            </a:r>
            <a:endParaRPr kumimoji="1" lang="en-US" altLang="ja-JP" dirty="0" smtClean="0">
              <a:solidFill>
                <a:schemeClr val="tx1"/>
              </a:solidFill>
            </a:endParaRPr>
          </a:p>
          <a:p>
            <a:pPr algn="ctr"/>
            <a:endParaRPr lang="en-US" altLang="ja-JP" dirty="0">
              <a:solidFill>
                <a:schemeClr val="tx1"/>
              </a:solidFill>
            </a:endParaRPr>
          </a:p>
          <a:p>
            <a:pPr algn="ctr"/>
            <a:r>
              <a:rPr kumimoji="1" lang="ja-JP" altLang="en-US" dirty="0" smtClean="0">
                <a:solidFill>
                  <a:schemeClr val="tx1"/>
                </a:solidFill>
              </a:rPr>
              <a:t>２社のロゴが</a:t>
            </a:r>
            <a:endParaRPr kumimoji="1" lang="en-US" altLang="ja-JP" dirty="0" smtClean="0">
              <a:solidFill>
                <a:schemeClr val="tx1"/>
              </a:solidFill>
            </a:endParaRPr>
          </a:p>
          <a:p>
            <a:pPr algn="ctr"/>
            <a:r>
              <a:rPr kumimoji="1" lang="ja-JP" altLang="en-US" dirty="0" smtClean="0">
                <a:solidFill>
                  <a:schemeClr val="tx1"/>
                </a:solidFill>
              </a:rPr>
              <a:t>入っている</a:t>
            </a:r>
            <a:endParaRPr kumimoji="1" lang="ja-JP" altLang="en-US" dirty="0">
              <a:solidFill>
                <a:schemeClr val="tx1"/>
              </a:solidFill>
            </a:endParaRPr>
          </a:p>
        </p:txBody>
      </p:sp>
      <p:sp>
        <p:nvSpPr>
          <p:cNvPr id="23" name="角丸四角形吹き出し 22"/>
          <p:cNvSpPr/>
          <p:nvPr/>
        </p:nvSpPr>
        <p:spPr>
          <a:xfrm>
            <a:off x="5512295" y="4077071"/>
            <a:ext cx="2159023" cy="1633095"/>
          </a:xfrm>
          <a:prstGeom prst="wedgeRoundRectCallout">
            <a:avLst>
              <a:gd name="adj1" fmla="val -77195"/>
              <a:gd name="adj2" fmla="val -34753"/>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１００円</a:t>
            </a:r>
            <a:endParaRPr kumimoji="1" lang="en-US" altLang="ja-JP" dirty="0" smtClean="0">
              <a:solidFill>
                <a:schemeClr val="tx1"/>
              </a:solidFill>
            </a:endParaRPr>
          </a:p>
          <a:p>
            <a:pPr algn="ctr"/>
            <a:r>
              <a:rPr lang="ja-JP" altLang="en-US" dirty="0" smtClean="0">
                <a:solidFill>
                  <a:schemeClr val="tx1"/>
                </a:solidFill>
              </a:rPr>
              <a:t>セブン＆</a:t>
            </a:r>
            <a:r>
              <a:rPr lang="en-US" altLang="ja-JP" dirty="0" smtClean="0">
                <a:solidFill>
                  <a:schemeClr val="tx1"/>
                </a:solidFill>
              </a:rPr>
              <a:t>i</a:t>
            </a:r>
            <a:r>
              <a:rPr lang="ja-JP" altLang="en-US" dirty="0" smtClean="0">
                <a:solidFill>
                  <a:schemeClr val="tx1"/>
                </a:solidFill>
              </a:rPr>
              <a:t>グループ限定販売</a:t>
            </a:r>
            <a:endParaRPr kumimoji="1" lang="ja-JP" altLang="en-US" dirty="0">
              <a:solidFill>
                <a:schemeClr val="tx1"/>
              </a:solidFill>
            </a:endParaRPr>
          </a:p>
        </p:txBody>
      </p:sp>
      <p:sp>
        <p:nvSpPr>
          <p:cNvPr id="3" name="円/楕円 2"/>
          <p:cNvSpPr/>
          <p:nvPr/>
        </p:nvSpPr>
        <p:spPr>
          <a:xfrm>
            <a:off x="1278287" y="2949638"/>
            <a:ext cx="1607641" cy="1512168"/>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131839" y="2913198"/>
            <a:ext cx="1658937" cy="15668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テキスト ボックス 5"/>
          <p:cNvSpPr txBox="1"/>
          <p:nvPr/>
        </p:nvSpPr>
        <p:spPr>
          <a:xfrm>
            <a:off x="611560" y="5877271"/>
            <a:ext cx="7848872" cy="646331"/>
          </a:xfrm>
          <a:prstGeom prst="rect">
            <a:avLst/>
          </a:prstGeom>
          <a:noFill/>
        </p:spPr>
        <p:txBody>
          <a:bodyPr wrap="square" rtlCol="0">
            <a:spAutoFit/>
          </a:bodyPr>
          <a:lstStyle/>
          <a:p>
            <a:pPr marL="285750" indent="-285750">
              <a:buFont typeface="Wingdings" pitchFamily="2" charset="2"/>
              <a:buChar char="u"/>
            </a:pPr>
            <a:r>
              <a:rPr kumimoji="1" lang="ja-JP" altLang="en-US" dirty="0" smtClean="0"/>
              <a:t>パッケージに２社のロゴが入っていなくても、製造企業名と販売者名が</a:t>
            </a:r>
            <a:endParaRPr kumimoji="1" lang="en-US" altLang="ja-JP" dirty="0" smtClean="0"/>
          </a:p>
          <a:p>
            <a:r>
              <a:rPr lang="ja-JP" altLang="en-US" dirty="0"/>
              <a:t>　</a:t>
            </a:r>
            <a:r>
              <a:rPr lang="ja-JP" altLang="en-US" dirty="0" smtClean="0"/>
              <a:t>　</a:t>
            </a:r>
            <a:r>
              <a:rPr kumimoji="1" lang="ja-JP" altLang="en-US" dirty="0" smtClean="0"/>
              <a:t>それぞれ記入されていればダブルチョップとなる。</a:t>
            </a:r>
            <a:endParaRPr kumimoji="1" lang="ja-JP" altLang="en-US" dirty="0"/>
          </a:p>
        </p:txBody>
      </p:sp>
      <p:sp>
        <p:nvSpPr>
          <p:cNvPr id="7" name="正方形/長方形 6"/>
          <p:cNvSpPr/>
          <p:nvPr/>
        </p:nvSpPr>
        <p:spPr>
          <a:xfrm>
            <a:off x="4355976" y="1268760"/>
            <a:ext cx="4669600" cy="276999"/>
          </a:xfrm>
          <a:prstGeom prst="rect">
            <a:avLst/>
          </a:prstGeom>
        </p:spPr>
        <p:txBody>
          <a:bodyPr wrap="square">
            <a:spAutoFit/>
          </a:bodyPr>
          <a:lstStyle/>
          <a:p>
            <a:r>
              <a:rPr lang="ja-JP" altLang="en-US" sz="1200" dirty="0"/>
              <a:t>引用</a:t>
            </a:r>
            <a:r>
              <a:rPr lang="ja-JP" altLang="en-US" sz="1200" dirty="0" smtClean="0"/>
              <a:t>：サントリー</a:t>
            </a:r>
            <a:r>
              <a:rPr lang="ja-JP" altLang="en-US" sz="1200" dirty="0"/>
              <a:t>公式ホームページ　</a:t>
            </a:r>
            <a:r>
              <a:rPr lang="en-US" altLang="ja-JP" sz="1200" dirty="0"/>
              <a:t>http://www.suntory.co.jp/?ke=hd</a:t>
            </a:r>
          </a:p>
        </p:txBody>
      </p:sp>
    </p:spTree>
    <p:extLst>
      <p:ext uri="{BB962C8B-B14F-4D97-AF65-F5344CB8AC3E}">
        <p14:creationId xmlns:p14="http://schemas.microsoft.com/office/powerpoint/2010/main" xmlns="" val="79333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3"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3" name="コンテンツ プレースホルダー 2"/>
          <p:cNvSpPr>
            <a:spLocks noGrp="1"/>
          </p:cNvSpPr>
          <p:nvPr>
            <p:ph idx="1"/>
          </p:nvPr>
        </p:nvSpPr>
        <p:spPr>
          <a:xfrm>
            <a:off x="899592" y="1628800"/>
            <a:ext cx="6768752" cy="3096344"/>
          </a:xfrm>
        </p:spPr>
        <p:txBody>
          <a:bodyPr>
            <a:noAutofit/>
          </a:bodyPr>
          <a:lstStyle/>
          <a:p>
            <a:r>
              <a:rPr kumimoji="1" lang="en-US" altLang="ja-JP" sz="2800" dirty="0" smtClean="0"/>
              <a:t>1</a:t>
            </a:r>
            <a:r>
              <a:rPr lang="ja-JP" altLang="en-US" sz="2800" dirty="0" err="1" smtClean="0"/>
              <a:t>，</a:t>
            </a:r>
            <a:r>
              <a:rPr lang="en-US" altLang="ja-JP" sz="2800" dirty="0" smtClean="0"/>
              <a:t>P</a:t>
            </a:r>
            <a:r>
              <a:rPr kumimoji="1" lang="en-US" altLang="ja-JP" sz="2800" dirty="0" smtClean="0"/>
              <a:t>B</a:t>
            </a:r>
            <a:r>
              <a:rPr kumimoji="1" lang="ja-JP" altLang="en-US" sz="2800" dirty="0" smtClean="0"/>
              <a:t>に好感を持っている人</a:t>
            </a:r>
            <a:endParaRPr kumimoji="1" lang="en-US" altLang="ja-JP" sz="2800" dirty="0" smtClean="0"/>
          </a:p>
          <a:p>
            <a:pPr marL="0" indent="0">
              <a:buNone/>
            </a:pPr>
            <a:r>
              <a:rPr lang="ja-JP" altLang="en-US" sz="2800" dirty="0" smtClean="0"/>
              <a:t>　　　→ダブルチョップに対して好印象を持つ</a:t>
            </a:r>
            <a:endParaRPr lang="en-US" altLang="ja-JP" sz="2800" dirty="0" smtClean="0"/>
          </a:p>
          <a:p>
            <a:endParaRPr lang="en-US" altLang="ja-JP" sz="2800" dirty="0"/>
          </a:p>
          <a:p>
            <a:r>
              <a:rPr lang="en-US" altLang="ja-JP" sz="2800" dirty="0" smtClean="0"/>
              <a:t>2</a:t>
            </a:r>
            <a:r>
              <a:rPr lang="ja-JP" altLang="en-US" sz="2800" dirty="0" err="1" smtClean="0"/>
              <a:t>，</a:t>
            </a:r>
            <a:r>
              <a:rPr lang="en-US" altLang="ja-JP" sz="2800" dirty="0" smtClean="0"/>
              <a:t>PB</a:t>
            </a:r>
            <a:r>
              <a:rPr lang="ja-JP" altLang="en-US" sz="2800" dirty="0" smtClean="0"/>
              <a:t>に好感を持っていない人</a:t>
            </a:r>
            <a:endParaRPr lang="en-US" altLang="ja-JP" sz="2800" dirty="0" smtClean="0"/>
          </a:p>
          <a:p>
            <a:pPr marL="0" indent="0">
              <a:buNone/>
            </a:pPr>
            <a:r>
              <a:rPr kumimoji="1" lang="ja-JP" altLang="en-US" sz="2800" dirty="0" smtClean="0"/>
              <a:t>　　</a:t>
            </a:r>
            <a:r>
              <a:rPr kumimoji="1" lang="ja-JP" altLang="en-US" sz="2800" dirty="0"/>
              <a:t>　</a:t>
            </a:r>
            <a:r>
              <a:rPr kumimoji="1" lang="ja-JP" altLang="en-US" sz="2800" dirty="0" smtClean="0"/>
              <a:t>→</a:t>
            </a:r>
            <a:r>
              <a:rPr kumimoji="1" lang="en-US" altLang="ja-JP" sz="2800" dirty="0" smtClean="0"/>
              <a:t>NB</a:t>
            </a:r>
            <a:r>
              <a:rPr kumimoji="1" lang="ja-JP" altLang="en-US" sz="2800" dirty="0" smtClean="0"/>
              <a:t>に対して愛着が湧く</a:t>
            </a:r>
            <a:endParaRPr kumimoji="1" lang="ja-JP" altLang="en-US" sz="2800" dirty="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a:t>今後の</a:t>
            </a:r>
            <a:r>
              <a:rPr lang="ja-JP" altLang="en-US" sz="1600" b="1" dirty="0" smtClean="0"/>
              <a:t>方向性</a:t>
            </a:r>
            <a:endParaRPr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22</a:t>
            </a:fld>
            <a:endParaRPr kumimoji="1" lang="ja-JP" altLang="en-US" dirty="0">
              <a:solidFill>
                <a:schemeClr val="tx1"/>
              </a:solidFill>
            </a:endParaRPr>
          </a:p>
        </p:txBody>
      </p:sp>
    </p:spTree>
    <p:extLst>
      <p:ext uri="{BB962C8B-B14F-4D97-AF65-F5344CB8AC3E}">
        <p14:creationId xmlns:p14="http://schemas.microsoft.com/office/powerpoint/2010/main" xmlns="" val="6152911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参考文献・</a:t>
            </a:r>
            <a:r>
              <a:rPr kumimoji="1" lang="en-US" altLang="ja-JP" dirty="0" smtClean="0"/>
              <a:t>URL</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kumimoji="1" lang="ja-JP" altLang="en-US" sz="1800" dirty="0" smtClean="0"/>
              <a:t>・</a:t>
            </a:r>
            <a:r>
              <a:rPr lang="ja-JP" altLang="en-US" sz="1800" dirty="0"/>
              <a:t>「日本における</a:t>
            </a:r>
            <a:r>
              <a:rPr lang="en-US" altLang="ja-JP" sz="1800" dirty="0"/>
              <a:t>PB </a:t>
            </a:r>
            <a:r>
              <a:rPr lang="ja-JP" altLang="en-US" sz="1800" dirty="0"/>
              <a:t>の展開方向と食品メーカーの対応</a:t>
            </a:r>
            <a:r>
              <a:rPr lang="ja-JP" altLang="en-US" sz="1800" dirty="0" smtClean="0"/>
              <a:t>課題」　　木立 </a:t>
            </a:r>
            <a:r>
              <a:rPr lang="ja-JP" altLang="en-US" sz="1800" dirty="0"/>
              <a:t>真直</a:t>
            </a:r>
            <a:endParaRPr kumimoji="1" lang="en-US" altLang="ja-JP" sz="1800" dirty="0" smtClean="0"/>
          </a:p>
          <a:p>
            <a:pPr marL="0" indent="0">
              <a:buNone/>
            </a:pPr>
            <a:r>
              <a:rPr lang="ja-JP" altLang="en-US" sz="1800" dirty="0" smtClean="0"/>
              <a:t>・「</a:t>
            </a:r>
            <a:r>
              <a:rPr lang="ja-JP" altLang="en-US" sz="1800" dirty="0"/>
              <a:t>日本における</a:t>
            </a:r>
            <a:r>
              <a:rPr lang="en-US" altLang="ja-JP" sz="1800" dirty="0"/>
              <a:t>PB </a:t>
            </a:r>
            <a:r>
              <a:rPr lang="ja-JP" altLang="en-US" sz="1800" dirty="0"/>
              <a:t>商品の開発動向と発展</a:t>
            </a:r>
            <a:r>
              <a:rPr lang="ja-JP" altLang="en-US" sz="1800" dirty="0" smtClean="0"/>
              <a:t>可能性</a:t>
            </a:r>
            <a:r>
              <a:rPr lang="en-US" altLang="ja-JP" sz="1800" dirty="0" smtClean="0"/>
              <a:t>―</a:t>
            </a:r>
            <a:r>
              <a:rPr lang="ja-JP" altLang="en-US" sz="1800" dirty="0"/>
              <a:t>国際比較の観点から</a:t>
            </a:r>
            <a:r>
              <a:rPr lang="en-US" altLang="ja-JP" sz="1800" dirty="0" smtClean="0"/>
              <a:t>―</a:t>
            </a:r>
            <a:r>
              <a:rPr lang="ja-JP" altLang="en-US" sz="1800" dirty="0" smtClean="0"/>
              <a:t>」</a:t>
            </a:r>
            <a:endParaRPr lang="en-US" altLang="ja-JP" sz="1800" dirty="0" smtClean="0"/>
          </a:p>
          <a:p>
            <a:pPr marL="0" indent="0">
              <a:buNone/>
            </a:pPr>
            <a:r>
              <a:rPr lang="ja-JP" altLang="en-US" sz="1800" dirty="0"/>
              <a:t>・「</a:t>
            </a:r>
            <a:r>
              <a:rPr lang="en-US" altLang="ja-JP" sz="1800" dirty="0"/>
              <a:t>PB</a:t>
            </a:r>
            <a:r>
              <a:rPr lang="ja-JP" altLang="en-US" sz="1800" dirty="0"/>
              <a:t>に対する消費者の知覚リスクと商品評価」　</a:t>
            </a:r>
            <a:r>
              <a:rPr lang="ja-JP" altLang="en-US" sz="1800" dirty="0" smtClean="0"/>
              <a:t>宮下 雄治</a:t>
            </a:r>
            <a:endParaRPr lang="en-US" altLang="ja-JP" sz="1800" dirty="0" smtClean="0"/>
          </a:p>
          <a:p>
            <a:pPr marL="0" indent="0">
              <a:buNone/>
            </a:pPr>
            <a:r>
              <a:rPr lang="ja-JP" altLang="en-US" sz="1800" dirty="0" smtClean="0"/>
              <a:t>・「食品</a:t>
            </a:r>
            <a:r>
              <a:rPr lang="ja-JP" altLang="en-US" sz="1800" dirty="0"/>
              <a:t>企業における</a:t>
            </a:r>
            <a:r>
              <a:rPr lang="en-US" altLang="ja-JP" sz="1800" dirty="0"/>
              <a:t>PB</a:t>
            </a:r>
            <a:r>
              <a:rPr lang="ja-JP" altLang="en-US" sz="1800" dirty="0"/>
              <a:t>取組の現状と</a:t>
            </a:r>
            <a:r>
              <a:rPr lang="ja-JP" altLang="en-US" sz="1800" dirty="0" smtClean="0"/>
              <a:t>課題」</a:t>
            </a:r>
            <a:r>
              <a:rPr lang="ja-JP" altLang="en-US" sz="1800" dirty="0"/>
              <a:t>　一般社団法人　食品需給研究センター</a:t>
            </a:r>
          </a:p>
          <a:p>
            <a:pPr marL="0" indent="0">
              <a:buNone/>
            </a:pPr>
            <a:endParaRPr lang="en-US" altLang="ja-JP" sz="1800" dirty="0"/>
          </a:p>
          <a:p>
            <a:pPr marL="0" indent="0">
              <a:buNone/>
            </a:pPr>
            <a:endParaRPr lang="en-US" altLang="ja-JP" sz="1800" dirty="0"/>
          </a:p>
          <a:p>
            <a:pPr marL="0" indent="0">
              <a:buNone/>
            </a:pPr>
            <a:r>
              <a:rPr kumimoji="1" lang="ja-JP" altLang="en-US" sz="1800" dirty="0" smtClean="0"/>
              <a:t>・イオン公式ホームページ　</a:t>
            </a:r>
            <a:r>
              <a:rPr lang="en-US" altLang="ja-JP" sz="1800" dirty="0"/>
              <a:t>http://www.aeon.info</a:t>
            </a:r>
            <a:r>
              <a:rPr lang="en-US" altLang="ja-JP" sz="1800" dirty="0" smtClean="0"/>
              <a:t>/</a:t>
            </a:r>
          </a:p>
          <a:p>
            <a:pPr marL="0" indent="0">
              <a:buNone/>
            </a:pPr>
            <a:r>
              <a:rPr kumimoji="1" lang="ja-JP" altLang="en-US" sz="1800" dirty="0" smtClean="0"/>
              <a:t>・サントリー公式ホームページ　</a:t>
            </a:r>
            <a:r>
              <a:rPr lang="en-US" altLang="ja-JP" sz="1800" dirty="0"/>
              <a:t>http://www.suntory.co.jp/?</a:t>
            </a:r>
            <a:r>
              <a:rPr lang="en-US" altLang="ja-JP" sz="1800" dirty="0" smtClean="0"/>
              <a:t>ke=hd</a:t>
            </a:r>
          </a:p>
          <a:p>
            <a:pPr marL="0" indent="0">
              <a:buNone/>
            </a:pPr>
            <a:r>
              <a:rPr kumimoji="1" lang="ja-JP" altLang="en-US" sz="1800" dirty="0" smtClean="0"/>
              <a:t>・</a:t>
            </a:r>
            <a:r>
              <a:rPr lang="en-US" altLang="ja-JP" sz="1800" dirty="0"/>
              <a:t>AIDEM</a:t>
            </a:r>
            <a:r>
              <a:rPr lang="ja-JP" altLang="en-US" sz="1800" dirty="0"/>
              <a:t>　人と仕事</a:t>
            </a:r>
            <a:r>
              <a:rPr lang="ja-JP" altLang="en-US" sz="1800" dirty="0" smtClean="0"/>
              <a:t>研究所　</a:t>
            </a:r>
            <a:endParaRPr lang="en-US" altLang="ja-JP" sz="1800" dirty="0" smtClean="0"/>
          </a:p>
          <a:p>
            <a:pPr marL="0" indent="0" algn="r">
              <a:buNone/>
            </a:pPr>
            <a:r>
              <a:rPr lang="en-US" altLang="ja-JP" sz="1800" dirty="0" smtClean="0"/>
              <a:t>http</a:t>
            </a:r>
            <a:r>
              <a:rPr lang="en-US" altLang="ja-JP" sz="1800" dirty="0"/>
              <a:t>://apj.aidem.co.jp/cgi/index.cgi?c=column_zoom&amp;pk=352</a:t>
            </a:r>
          </a:p>
          <a:p>
            <a:pPr marL="0" indent="0">
              <a:buNone/>
            </a:pPr>
            <a:endParaRPr kumimoji="1" lang="ja-JP" altLang="en-US" sz="1800"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23</a:t>
            </a:fld>
            <a:endParaRPr kumimoji="1" lang="ja-JP" altLang="en-US" dirty="0">
              <a:solidFill>
                <a:schemeClr val="tx1"/>
              </a:solidFill>
            </a:endParaRPr>
          </a:p>
        </p:txBody>
      </p:sp>
    </p:spTree>
    <p:extLst>
      <p:ext uri="{BB962C8B-B14F-4D97-AF65-F5344CB8AC3E}">
        <p14:creationId xmlns:p14="http://schemas.microsoft.com/office/powerpoint/2010/main" xmlns="" val="7251273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u="sng" dirty="0" smtClean="0"/>
              <a:t>ＰＢ（プライベートブランド）</a:t>
            </a:r>
            <a:endParaRPr kumimoji="1" lang="ja-JP" altLang="en-US" u="sng"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3</a:t>
            </a:fld>
            <a:endParaRPr kumimoji="1" lang="ja-JP" altLang="en-US" dirty="0">
              <a:solidFill>
                <a:schemeClr val="tx1"/>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55576" y="1700808"/>
            <a:ext cx="3552392" cy="2266181"/>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01005" y="1313471"/>
            <a:ext cx="3987527" cy="2653518"/>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75126" y="4411482"/>
            <a:ext cx="3113292" cy="2023640"/>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831863" y="4233259"/>
            <a:ext cx="3325813" cy="2201863"/>
          </a:xfrm>
          <a:prstGeom prst="rect">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98271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179512" y="548680"/>
            <a:ext cx="8784976" cy="6041094"/>
          </a:xfrm>
        </p:spPr>
        <p:txBody>
          <a:bodyPr>
            <a:normAutofit lnSpcReduction="10000"/>
          </a:bodyPr>
          <a:lstStyle/>
          <a:p>
            <a:pPr marL="0" indent="0">
              <a:buNone/>
            </a:pPr>
            <a:r>
              <a:rPr kumimoji="1" lang="ja-JP" altLang="en-US" sz="2800" b="1" u="sng" dirty="0" smtClean="0">
                <a:solidFill>
                  <a:srgbClr val="FF0000"/>
                </a:solidFill>
              </a:rPr>
              <a:t>トップバリュ（イオン）</a:t>
            </a:r>
            <a:endParaRPr kumimoji="1" lang="en-US" altLang="ja-JP" sz="2800" b="1" u="sng" dirty="0" smtClean="0">
              <a:solidFill>
                <a:srgbClr val="FF0000"/>
              </a:solidFill>
            </a:endParaRPr>
          </a:p>
          <a:p>
            <a:pPr marL="0" indent="0">
              <a:buNone/>
            </a:pPr>
            <a:r>
              <a:rPr kumimoji="1" lang="en-US" altLang="ja-JP" dirty="0" smtClean="0"/>
              <a:t>PB</a:t>
            </a:r>
            <a:r>
              <a:rPr kumimoji="1" lang="ja-JP" altLang="en-US" dirty="0" smtClean="0"/>
              <a:t>商品売上高・・・約</a:t>
            </a:r>
            <a:r>
              <a:rPr kumimoji="1" lang="en-US" altLang="ja-JP" dirty="0" smtClean="0"/>
              <a:t>4424</a:t>
            </a:r>
            <a:r>
              <a:rPr kumimoji="1" lang="ja-JP" altLang="en-US" dirty="0" smtClean="0"/>
              <a:t>億円</a:t>
            </a:r>
            <a:endParaRPr kumimoji="1" lang="en-US" altLang="ja-JP" dirty="0" smtClean="0"/>
          </a:p>
          <a:p>
            <a:pPr marL="0" indent="0">
              <a:buNone/>
            </a:pPr>
            <a:r>
              <a:rPr lang="ja-JP" altLang="en-US" dirty="0" smtClean="0"/>
              <a:t>品目数・・・約</a:t>
            </a:r>
            <a:r>
              <a:rPr lang="en-US" altLang="ja-JP" dirty="0" smtClean="0"/>
              <a:t>5000</a:t>
            </a:r>
            <a:r>
              <a:rPr lang="ja-JP" altLang="en-US" dirty="0" smtClean="0"/>
              <a:t>点</a:t>
            </a:r>
            <a:endParaRPr kumimoji="1" lang="en-US" altLang="ja-JP" dirty="0"/>
          </a:p>
          <a:p>
            <a:pPr marL="0" indent="0">
              <a:buNone/>
            </a:pPr>
            <a:r>
              <a:rPr kumimoji="1" lang="en-US" altLang="ja-JP" dirty="0" smtClean="0"/>
              <a:t>PB</a:t>
            </a:r>
            <a:r>
              <a:rPr kumimoji="1" lang="ja-JP" altLang="en-US" dirty="0" smtClean="0"/>
              <a:t>商品が価格の指標となる</a:t>
            </a:r>
            <a:r>
              <a:rPr kumimoji="1" lang="ja-JP" altLang="en-US" u="sng" dirty="0" smtClean="0"/>
              <a:t>プライスリーダー</a:t>
            </a:r>
            <a:r>
              <a:rPr kumimoji="1" lang="ja-JP" altLang="en-US" dirty="0" smtClean="0"/>
              <a:t>を握るなど、</a:t>
            </a:r>
            <a:endParaRPr lang="en-US" altLang="ja-JP" dirty="0"/>
          </a:p>
          <a:p>
            <a:pPr marL="0" indent="0">
              <a:buNone/>
            </a:pPr>
            <a:r>
              <a:rPr kumimoji="1" lang="ja-JP" altLang="en-US" dirty="0" smtClean="0"/>
              <a:t>今日の</a:t>
            </a:r>
            <a:r>
              <a:rPr kumimoji="1" lang="en-US" altLang="ja-JP" dirty="0" smtClean="0"/>
              <a:t>PB</a:t>
            </a:r>
            <a:r>
              <a:rPr kumimoji="1" lang="ja-JP" altLang="en-US" dirty="0" smtClean="0"/>
              <a:t>市場を牽引して</a:t>
            </a:r>
            <a:r>
              <a:rPr lang="ja-JP" altLang="en-US" dirty="0" smtClean="0"/>
              <a:t>おり、</a:t>
            </a:r>
            <a:r>
              <a:rPr kumimoji="1" lang="ja-JP" altLang="en-US" dirty="0" smtClean="0"/>
              <a:t>現在４つのブランドを展開している。</a:t>
            </a:r>
            <a:endParaRPr kumimoji="1" lang="en-US" altLang="ja-JP" dirty="0" smtClean="0"/>
          </a:p>
          <a:p>
            <a:pPr marL="0" indent="0">
              <a:buNone/>
            </a:pPr>
            <a:r>
              <a:rPr lang="ja-JP" altLang="en-US" dirty="0" smtClean="0"/>
              <a:t>　</a:t>
            </a:r>
            <a:endParaRPr lang="en-US" altLang="ja-JP" dirty="0" smtClean="0"/>
          </a:p>
          <a:p>
            <a:pPr marL="0" indent="0">
              <a:buNone/>
            </a:pPr>
            <a:endParaRPr lang="en-US" altLang="ja-JP" dirty="0" smtClean="0"/>
          </a:p>
          <a:p>
            <a:pPr marL="0" indent="0">
              <a:buNone/>
            </a:pPr>
            <a:endParaRPr lang="en-US" altLang="ja-JP" sz="3200" b="1" u="sng" dirty="0" smtClean="0">
              <a:solidFill>
                <a:srgbClr val="FF0000"/>
              </a:solidFill>
            </a:endParaRPr>
          </a:p>
          <a:p>
            <a:pPr marL="0" indent="0">
              <a:buNone/>
            </a:pPr>
            <a:r>
              <a:rPr lang="ja-JP" altLang="en-US" sz="2800" b="1" u="sng" dirty="0" smtClean="0">
                <a:solidFill>
                  <a:srgbClr val="FF0000"/>
                </a:solidFill>
              </a:rPr>
              <a:t>セブンプレミアム（７＆ｉ）</a:t>
            </a:r>
            <a:endParaRPr lang="en-US" altLang="ja-JP" sz="2800" b="1" u="sng" dirty="0" smtClean="0">
              <a:solidFill>
                <a:srgbClr val="FF0000"/>
              </a:solidFill>
            </a:endParaRPr>
          </a:p>
          <a:p>
            <a:pPr marL="0" indent="0">
              <a:buNone/>
            </a:pPr>
            <a:r>
              <a:rPr lang="ja-JP" altLang="en-US" dirty="0" smtClean="0"/>
              <a:t>ＰＢ商品売上高・・・約</a:t>
            </a:r>
            <a:r>
              <a:rPr lang="en-US" altLang="ja-JP" dirty="0" smtClean="0"/>
              <a:t>3200</a:t>
            </a:r>
            <a:r>
              <a:rPr lang="ja-JP" altLang="en-US" dirty="0" smtClean="0"/>
              <a:t>億円</a:t>
            </a:r>
            <a:endParaRPr lang="en-US" altLang="ja-JP" dirty="0" smtClean="0"/>
          </a:p>
          <a:p>
            <a:pPr marL="0" indent="0">
              <a:buNone/>
            </a:pPr>
            <a:r>
              <a:rPr lang="ja-JP" altLang="en-US" dirty="0" smtClean="0"/>
              <a:t>品目数・・・約</a:t>
            </a:r>
            <a:r>
              <a:rPr lang="en-US" altLang="ja-JP" dirty="0" smtClean="0"/>
              <a:t>1300</a:t>
            </a:r>
            <a:r>
              <a:rPr lang="ja-JP" altLang="en-US" dirty="0" smtClean="0"/>
              <a:t>点</a:t>
            </a:r>
            <a:endParaRPr lang="en-US" altLang="ja-JP" dirty="0" smtClean="0"/>
          </a:p>
          <a:p>
            <a:pPr marL="0" indent="0">
              <a:buNone/>
            </a:pPr>
            <a:r>
              <a:rPr lang="ja-JP" altLang="en-US" dirty="0" smtClean="0"/>
              <a:t>ＰＢの開発に消極的であったが、</a:t>
            </a:r>
            <a:r>
              <a:rPr lang="en-US" altLang="ja-JP" dirty="0" smtClean="0"/>
              <a:t>2007</a:t>
            </a:r>
            <a:r>
              <a:rPr lang="ja-JP" altLang="en-US" dirty="0" smtClean="0"/>
              <a:t>年にグループでＰＢ発売開始。</a:t>
            </a:r>
            <a:endParaRPr lang="en-US" altLang="ja-JP" dirty="0" smtClean="0"/>
          </a:p>
          <a:p>
            <a:pPr marL="0" indent="0">
              <a:buNone/>
            </a:pPr>
            <a:r>
              <a:rPr lang="ja-JP" altLang="en-US" dirty="0" smtClean="0"/>
              <a:t>７＆ｉホールディングスの影響力を生かし様々な企業と提携。</a:t>
            </a:r>
            <a:endParaRPr lang="en-US" altLang="ja-JP" dirty="0" smtClean="0"/>
          </a:p>
          <a:p>
            <a:pPr marL="0" indent="0">
              <a:buNone/>
            </a:pPr>
            <a:r>
              <a:rPr lang="ja-JP" altLang="en-US" dirty="0" smtClean="0"/>
              <a:t>すべてに製造企業名を明示した</a:t>
            </a:r>
            <a:r>
              <a:rPr lang="ja-JP" altLang="en-US" u="sng" dirty="0" smtClean="0"/>
              <a:t>ダブルブランド</a:t>
            </a:r>
            <a:r>
              <a:rPr lang="ja-JP" altLang="en-US" dirty="0" smtClean="0"/>
              <a:t>が特徴。</a:t>
            </a:r>
            <a:endParaRPr lang="en-US" altLang="ja-JP" dirty="0" smtClean="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4</a:t>
            </a:fld>
            <a:endParaRPr kumimoji="1" lang="ja-JP" altLang="en-US" dirty="0">
              <a:solidFill>
                <a:schemeClr val="tx1"/>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15616" y="2780928"/>
            <a:ext cx="1184198" cy="68521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915816" y="2726722"/>
            <a:ext cx="1066917" cy="7888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00779" y="2717639"/>
            <a:ext cx="1182601" cy="8117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516216" y="2733497"/>
            <a:ext cx="1092310" cy="77533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220072" y="3980723"/>
            <a:ext cx="1984375" cy="1087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20412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548680"/>
            <a:ext cx="8229600" cy="432048"/>
          </a:xfrm>
        </p:spPr>
        <p:txBody>
          <a:bodyPr>
            <a:normAutofit fontScale="90000"/>
          </a:bodyPr>
          <a:lstStyle/>
          <a:p>
            <a:r>
              <a:rPr kumimoji="1" lang="en-US" altLang="ja-JP" dirty="0" smtClean="0"/>
              <a:t>PB</a:t>
            </a:r>
            <a:r>
              <a:rPr kumimoji="1" lang="ja-JP" altLang="en-US" dirty="0" smtClean="0"/>
              <a:t>とは・・・</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5</a:t>
            </a:fld>
            <a:endParaRPr kumimoji="1" lang="ja-JP" altLang="en-US" dirty="0">
              <a:solidFill>
                <a:schemeClr val="tx1"/>
              </a:solidFill>
            </a:endParaRPr>
          </a:p>
        </p:txBody>
      </p:sp>
      <p:sp>
        <p:nvSpPr>
          <p:cNvPr id="11" name="テキスト ボックス 10"/>
          <p:cNvSpPr txBox="1"/>
          <p:nvPr/>
        </p:nvSpPr>
        <p:spPr>
          <a:xfrm>
            <a:off x="611560" y="1196752"/>
            <a:ext cx="7992888" cy="4154984"/>
          </a:xfrm>
          <a:prstGeom prst="rect">
            <a:avLst/>
          </a:prstGeom>
          <a:ln w="79375" cmpd="dbl"/>
        </p:spPr>
        <p:style>
          <a:lnRef idx="2">
            <a:schemeClr val="accent2"/>
          </a:lnRef>
          <a:fillRef idx="1">
            <a:schemeClr val="lt1"/>
          </a:fillRef>
          <a:effectRef idx="0">
            <a:schemeClr val="accent2"/>
          </a:effectRef>
          <a:fontRef idx="minor">
            <a:schemeClr val="dk1"/>
          </a:fontRef>
        </p:style>
        <p:txBody>
          <a:bodyPr wrap="square" rtlCol="0">
            <a:spAutoFit/>
          </a:bodyPr>
          <a:lstStyle/>
          <a:p>
            <a:r>
              <a:rPr lang="ja-JP" altLang="en-US" sz="2400" dirty="0"/>
              <a:t>・「スーパーマーケットや百貨店などの大手小売業者が自ら企画生産して低価格で</a:t>
            </a:r>
            <a:r>
              <a:rPr lang="ja-JP" altLang="en-US" sz="2400" dirty="0" smtClean="0"/>
              <a:t>売り出す</a:t>
            </a:r>
            <a:r>
              <a:rPr lang="ja-JP" altLang="en-US" sz="2400" dirty="0"/>
              <a:t>独自のブランド製品」（広辞苑</a:t>
            </a:r>
            <a:r>
              <a:rPr lang="ja-JP" altLang="en-US" sz="2400" dirty="0" smtClean="0"/>
              <a:t>）</a:t>
            </a:r>
            <a:endParaRPr lang="en-US" altLang="ja-JP" sz="2400" dirty="0" smtClean="0"/>
          </a:p>
          <a:p>
            <a:endParaRPr lang="en-US" altLang="ja-JP" sz="2400" dirty="0" smtClean="0"/>
          </a:p>
          <a:p>
            <a:r>
              <a:rPr lang="ja-JP" altLang="en-US" sz="2400" dirty="0"/>
              <a:t>・「スーパー・デパートなどがみずから企画生産して販売する独自のブランド商品。一般にメーカー製品（ナショナルブランド）より割安になる。商業者商標。自家商標。自</a:t>
            </a:r>
            <a:r>
              <a:rPr lang="zh-CN" altLang="en-US" sz="2400" dirty="0"/>
              <a:t>主企画商品。」（大辞泉）</a:t>
            </a:r>
            <a:endParaRPr lang="ja-JP" altLang="en-US" sz="2400" dirty="0"/>
          </a:p>
          <a:p>
            <a:endParaRPr kumimoji="1" lang="en-US" altLang="ja-JP" sz="2400" dirty="0" smtClean="0"/>
          </a:p>
          <a:p>
            <a:r>
              <a:rPr lang="ja-JP" altLang="en-US" sz="2400" dirty="0"/>
              <a:t>・「メーカーではなくスーパーや百貨店などの販売業者が独自につけて低価格で売り出すブランド。商業者商標。流通業者商標。」（大辞林</a:t>
            </a:r>
            <a:r>
              <a:rPr lang="ja-JP" altLang="en-US" sz="2400" dirty="0" smtClean="0"/>
              <a:t>）</a:t>
            </a:r>
            <a:endParaRPr lang="ja-JP" altLang="en-US" sz="2400" dirty="0"/>
          </a:p>
        </p:txBody>
      </p:sp>
      <p:sp>
        <p:nvSpPr>
          <p:cNvPr id="14" name="右矢印 13"/>
          <p:cNvSpPr/>
          <p:nvPr/>
        </p:nvSpPr>
        <p:spPr>
          <a:xfrm>
            <a:off x="399084" y="5733256"/>
            <a:ext cx="757606" cy="7920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テキスト ボックス 2"/>
          <p:cNvSpPr txBox="1"/>
          <p:nvPr/>
        </p:nvSpPr>
        <p:spPr>
          <a:xfrm>
            <a:off x="1187624" y="5806133"/>
            <a:ext cx="7416824" cy="646331"/>
          </a:xfrm>
          <a:prstGeom prst="rect">
            <a:avLst/>
          </a:prstGeom>
          <a:noFill/>
        </p:spPr>
        <p:txBody>
          <a:bodyPr wrap="square" rtlCol="0">
            <a:spAutoFit/>
          </a:bodyPr>
          <a:lstStyle/>
          <a:p>
            <a:r>
              <a:rPr kumimoji="1" lang="ja-JP" altLang="en-US" sz="3600" dirty="0" smtClean="0"/>
              <a:t>「低価格・自ら企画生産」がＰＢの特徴</a:t>
            </a:r>
            <a:endParaRPr kumimoji="1" lang="ja-JP" altLang="en-US" sz="3600" dirty="0"/>
          </a:p>
        </p:txBody>
      </p:sp>
    </p:spTree>
    <p:extLst>
      <p:ext uri="{BB962C8B-B14F-4D97-AF65-F5344CB8AC3E}">
        <p14:creationId xmlns:p14="http://schemas.microsoft.com/office/powerpoint/2010/main" xmlns="" val="12936998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日本における</a:t>
            </a:r>
            <a:r>
              <a:rPr lang="en-US" altLang="ja-JP" dirty="0" smtClean="0"/>
              <a:t>PB</a:t>
            </a:r>
            <a:r>
              <a:rPr lang="ja-JP" altLang="en-US" dirty="0" smtClean="0"/>
              <a:t>の発展</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5570"/>
            <a:ext cx="1066800" cy="329184"/>
          </a:xfrm>
        </p:spPr>
        <p:txBody>
          <a:bodyPr/>
          <a:lstStyle/>
          <a:p>
            <a:pPr algn="ctr"/>
            <a:fld id="{8D269673-7E77-4965-B3D8-277057FEC2B4}" type="slidenum">
              <a:rPr kumimoji="1" lang="ja-JP" altLang="en-US" smtClean="0">
                <a:solidFill>
                  <a:schemeClr val="tx1"/>
                </a:solidFill>
              </a:rPr>
              <a:pPr algn="ctr"/>
              <a:t>6</a:t>
            </a:fld>
            <a:endParaRPr kumimoji="1" lang="ja-JP" altLang="en-US" dirty="0">
              <a:solidFill>
                <a:schemeClr val="tx1"/>
              </a:solidFill>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5536" y="1700808"/>
            <a:ext cx="8229600" cy="17556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536" y="3068960"/>
            <a:ext cx="8229600" cy="1755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テキスト ボックス 5"/>
          <p:cNvSpPr txBox="1"/>
          <p:nvPr/>
        </p:nvSpPr>
        <p:spPr>
          <a:xfrm>
            <a:off x="899490" y="5197763"/>
            <a:ext cx="7705059" cy="1261884"/>
          </a:xfrm>
          <a:prstGeom prst="rect">
            <a:avLst/>
          </a:prstGeom>
          <a:noFill/>
        </p:spPr>
        <p:txBody>
          <a:bodyPr wrap="square" rtlCol="0">
            <a:spAutoFit/>
          </a:bodyPr>
          <a:lstStyle/>
          <a:p>
            <a:r>
              <a:rPr kumimoji="1" lang="ja-JP" altLang="en-US" sz="3200" dirty="0" smtClean="0"/>
              <a:t>ＮＢの代替品として、低価格で売り出された。</a:t>
            </a:r>
            <a:endParaRPr kumimoji="1" lang="en-US" altLang="ja-JP" sz="3200" dirty="0" smtClean="0"/>
          </a:p>
          <a:p>
            <a:endParaRPr kumimoji="1" lang="en-US" altLang="ja-JP" sz="1600" dirty="0" smtClean="0"/>
          </a:p>
          <a:p>
            <a:pPr algn="ctr"/>
            <a:r>
              <a:rPr lang="ja-JP" altLang="en-US" sz="2800" dirty="0" smtClean="0"/>
              <a:t>例：セービング（ダイエー）・味鮮価（イトーヨーカ堂）</a:t>
            </a:r>
            <a:endParaRPr kumimoji="1" lang="ja-JP" altLang="en-US" sz="3200" dirty="0"/>
          </a:p>
        </p:txBody>
      </p:sp>
      <p:sp>
        <p:nvSpPr>
          <p:cNvPr id="7" name="右矢印 6"/>
          <p:cNvSpPr/>
          <p:nvPr/>
        </p:nvSpPr>
        <p:spPr>
          <a:xfrm rot="5400000">
            <a:off x="4434800" y="4239809"/>
            <a:ext cx="634440" cy="912297"/>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 name="テキスト ボックス 7"/>
          <p:cNvSpPr txBox="1"/>
          <p:nvPr/>
        </p:nvSpPr>
        <p:spPr>
          <a:xfrm>
            <a:off x="5436096" y="4247930"/>
            <a:ext cx="3528392" cy="430887"/>
          </a:xfrm>
          <a:prstGeom prst="rect">
            <a:avLst/>
          </a:prstGeom>
          <a:noFill/>
        </p:spPr>
        <p:txBody>
          <a:bodyPr wrap="square" rtlCol="0">
            <a:spAutoFit/>
          </a:bodyPr>
          <a:lstStyle/>
          <a:p>
            <a:r>
              <a:rPr lang="ja-JP" altLang="en-US" sz="1100" b="1" dirty="0" smtClean="0"/>
              <a:t>参照：日本</a:t>
            </a:r>
            <a:r>
              <a:rPr lang="ja-JP" altLang="en-US" sz="1100" b="1" dirty="0"/>
              <a:t>における</a:t>
            </a:r>
            <a:r>
              <a:rPr lang="en-US" altLang="ja-JP" sz="1100" b="1" dirty="0"/>
              <a:t>PB </a:t>
            </a:r>
            <a:r>
              <a:rPr lang="ja-JP" altLang="en-US" sz="1100" b="1" dirty="0"/>
              <a:t>商品の開発動向</a:t>
            </a:r>
            <a:r>
              <a:rPr lang="ja-JP" altLang="en-US" sz="1100" b="1" dirty="0" smtClean="0"/>
              <a:t>と発展可能性</a:t>
            </a:r>
            <a:endParaRPr lang="en-US" altLang="ja-JP" sz="1100" b="1" dirty="0" smtClean="0"/>
          </a:p>
          <a:p>
            <a:pPr algn="r"/>
            <a:r>
              <a:rPr lang="en-US" altLang="ja-JP" sz="1100" b="1" dirty="0" smtClean="0"/>
              <a:t>―</a:t>
            </a:r>
            <a:r>
              <a:rPr lang="ja-JP" altLang="en-US" sz="1100" b="1" dirty="0"/>
              <a:t>国際比較の観点から</a:t>
            </a:r>
            <a:r>
              <a:rPr lang="en-US" altLang="ja-JP" sz="1100" b="1" dirty="0" smtClean="0"/>
              <a:t>―</a:t>
            </a:r>
            <a:endParaRPr lang="en-US" altLang="ja-JP" sz="1100" b="1" dirty="0"/>
          </a:p>
        </p:txBody>
      </p:sp>
    </p:spTree>
    <p:extLst>
      <p:ext uri="{BB962C8B-B14F-4D97-AF65-F5344CB8AC3E}">
        <p14:creationId xmlns:p14="http://schemas.microsoft.com/office/powerpoint/2010/main" xmlns="" val="37919085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日本における</a:t>
            </a:r>
            <a:r>
              <a:rPr lang="en-US" altLang="ja-JP" dirty="0" smtClean="0"/>
              <a:t>PB</a:t>
            </a:r>
            <a:r>
              <a:rPr lang="ja-JP" altLang="en-US" dirty="0" smtClean="0"/>
              <a:t>の発展</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7</a:t>
            </a:fld>
            <a:endParaRPr kumimoji="1" lang="ja-JP" altLang="en-US" dirty="0">
              <a:solidFill>
                <a:schemeClr val="tx1"/>
              </a:solidFill>
            </a:endParaRPr>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9705" y="1766495"/>
            <a:ext cx="8229600" cy="175564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右矢印 2"/>
          <p:cNvSpPr/>
          <p:nvPr/>
        </p:nvSpPr>
        <p:spPr>
          <a:xfrm rot="5400000">
            <a:off x="4153339" y="4221088"/>
            <a:ext cx="792088" cy="936104"/>
          </a:xfrm>
          <a:prstGeom prst="rightArrow">
            <a:avLst/>
          </a:prstGeom>
          <a:solidFill>
            <a:schemeClr val="accent4">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516935" y="3520897"/>
            <a:ext cx="8064896" cy="584775"/>
          </a:xfrm>
          <a:prstGeom prst="rect">
            <a:avLst/>
          </a:prstGeom>
          <a:noFill/>
        </p:spPr>
        <p:txBody>
          <a:bodyPr wrap="square" rtlCol="0">
            <a:spAutoFit/>
          </a:bodyPr>
          <a:lstStyle/>
          <a:p>
            <a:r>
              <a:rPr kumimoji="1" lang="ja-JP" altLang="en-US" sz="3200" dirty="0" smtClean="0"/>
              <a:t>価格や品揃えでの差別化が困難になってきた</a:t>
            </a:r>
            <a:endParaRPr kumimoji="1" lang="ja-JP" altLang="en-US" sz="3200" dirty="0"/>
          </a:p>
        </p:txBody>
      </p:sp>
      <p:sp>
        <p:nvSpPr>
          <p:cNvPr id="8" name="テキスト ボックス 7"/>
          <p:cNvSpPr txBox="1"/>
          <p:nvPr/>
        </p:nvSpPr>
        <p:spPr>
          <a:xfrm>
            <a:off x="804967" y="5157192"/>
            <a:ext cx="7488832" cy="1261884"/>
          </a:xfrm>
          <a:prstGeom prst="rect">
            <a:avLst/>
          </a:prstGeom>
          <a:noFill/>
        </p:spPr>
        <p:txBody>
          <a:bodyPr wrap="square" rtlCol="0">
            <a:spAutoFit/>
          </a:bodyPr>
          <a:lstStyle/>
          <a:p>
            <a:pPr algn="ctr"/>
            <a:r>
              <a:rPr kumimoji="1" lang="ja-JP" altLang="en-US" sz="3200" dirty="0" smtClean="0"/>
              <a:t>価値訴求型のＰＢ商品の開発を強化</a:t>
            </a:r>
            <a:endParaRPr kumimoji="1" lang="en-US" altLang="ja-JP" sz="3200" dirty="0" smtClean="0"/>
          </a:p>
          <a:p>
            <a:pPr algn="ctr"/>
            <a:endParaRPr kumimoji="1" lang="en-US" altLang="ja-JP" sz="1600" dirty="0" smtClean="0"/>
          </a:p>
          <a:p>
            <a:pPr algn="ctr"/>
            <a:r>
              <a:rPr lang="ja-JP" altLang="en-US" sz="2800" dirty="0" smtClean="0"/>
              <a:t>例：トップバリュ（イオン）・セブンプレミアム（７＆ｉ）</a:t>
            </a:r>
            <a:endParaRPr kumimoji="1" lang="ja-JP" altLang="en-US" sz="2800" dirty="0"/>
          </a:p>
        </p:txBody>
      </p:sp>
      <p:sp>
        <p:nvSpPr>
          <p:cNvPr id="9" name="テキスト ボックス 8"/>
          <p:cNvSpPr txBox="1"/>
          <p:nvPr/>
        </p:nvSpPr>
        <p:spPr>
          <a:xfrm>
            <a:off x="4081331" y="2924944"/>
            <a:ext cx="5062669" cy="261610"/>
          </a:xfrm>
          <a:prstGeom prst="rect">
            <a:avLst/>
          </a:prstGeom>
          <a:noFill/>
        </p:spPr>
        <p:txBody>
          <a:bodyPr wrap="square" rtlCol="0">
            <a:spAutoFit/>
          </a:bodyPr>
          <a:lstStyle/>
          <a:p>
            <a:r>
              <a:rPr lang="ja-JP" altLang="en-US" sz="1100" b="1" dirty="0" smtClean="0"/>
              <a:t>参照：「</a:t>
            </a:r>
            <a:r>
              <a:rPr lang="ja-JP" altLang="en-US" sz="1100" b="1" dirty="0"/>
              <a:t>日本における</a:t>
            </a:r>
            <a:r>
              <a:rPr lang="en-US" altLang="ja-JP" sz="1100" b="1" dirty="0"/>
              <a:t>PB </a:t>
            </a:r>
            <a:r>
              <a:rPr lang="ja-JP" altLang="en-US" sz="1100" b="1" dirty="0"/>
              <a:t>商品の開発動向と発展可能性</a:t>
            </a:r>
            <a:r>
              <a:rPr lang="en-US" altLang="ja-JP" sz="1100" b="1" dirty="0"/>
              <a:t>―</a:t>
            </a:r>
            <a:r>
              <a:rPr lang="ja-JP" altLang="en-US" sz="1100" b="1" dirty="0"/>
              <a:t>国際比較の観点から</a:t>
            </a:r>
            <a:r>
              <a:rPr lang="en-US" altLang="ja-JP" sz="1100" b="1" dirty="0"/>
              <a:t>―</a:t>
            </a:r>
            <a:r>
              <a:rPr lang="ja-JP" altLang="en-US" sz="1100" b="1" dirty="0"/>
              <a:t>」</a:t>
            </a:r>
            <a:endParaRPr lang="en-US" altLang="ja-JP" sz="1100" b="1" dirty="0"/>
          </a:p>
        </p:txBody>
      </p:sp>
    </p:spTree>
    <p:extLst>
      <p:ext uri="{BB962C8B-B14F-4D97-AF65-F5344CB8AC3E}">
        <p14:creationId xmlns:p14="http://schemas.microsoft.com/office/powerpoint/2010/main" xmlns="" val="1399580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323528" y="547007"/>
            <a:ext cx="8229600" cy="648072"/>
          </a:xfrm>
        </p:spPr>
        <p:txBody>
          <a:bodyPr>
            <a:normAutofit fontScale="90000"/>
          </a:bodyPr>
          <a:lstStyle/>
          <a:p>
            <a:r>
              <a:rPr kumimoji="1" lang="ja-JP" altLang="en-US" dirty="0" smtClean="0"/>
              <a:t>ＰＢのブーム</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kumimoji="1" lang="ja-JP" altLang="en-US" sz="1600" b="1" dirty="0" smtClean="0"/>
              <a:t>現状分析</a:t>
            </a:r>
            <a:endParaRPr kumimoji="1" lang="ja-JP" altLang="en-US" sz="1600" b="1" dirty="0"/>
          </a:p>
        </p:txBody>
      </p:sp>
      <p:sp>
        <p:nvSpPr>
          <p:cNvPr id="5" name="スライド番号プレースホルダー 4"/>
          <p:cNvSpPr>
            <a:spLocks noGrp="1"/>
          </p:cNvSpPr>
          <p:nvPr>
            <p:ph type="sldNum" sz="quarter" idx="12"/>
          </p:nvPr>
        </p:nvSpPr>
        <p:spPr>
          <a:xfrm>
            <a:off x="8077200" y="6528816"/>
            <a:ext cx="1066800" cy="329184"/>
          </a:xfrm>
        </p:spPr>
        <p:txBody>
          <a:bodyPr/>
          <a:lstStyle/>
          <a:p>
            <a:pPr algn="ctr"/>
            <a:fld id="{8D269673-7E77-4965-B3D8-277057FEC2B4}" type="slidenum">
              <a:rPr kumimoji="1" lang="ja-JP" altLang="en-US" smtClean="0">
                <a:solidFill>
                  <a:schemeClr val="tx1"/>
                </a:solidFill>
              </a:rPr>
              <a:pPr algn="ctr"/>
              <a:t>8</a:t>
            </a:fld>
            <a:endParaRPr kumimoji="1" lang="ja-JP" altLang="en-US" dirty="0">
              <a:solidFill>
                <a:schemeClr val="tx1"/>
              </a:solidFill>
            </a:endParaRPr>
          </a:p>
        </p:txBody>
      </p:sp>
      <p:sp>
        <p:nvSpPr>
          <p:cNvPr id="2" name="テキスト ボックス 1"/>
          <p:cNvSpPr txBox="1"/>
          <p:nvPr/>
        </p:nvSpPr>
        <p:spPr>
          <a:xfrm>
            <a:off x="899592" y="1484784"/>
            <a:ext cx="7416824" cy="178510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US" altLang="ja-JP" sz="2000" dirty="0"/>
          </a:p>
          <a:p>
            <a:r>
              <a:rPr kumimoji="1" lang="ja-JP" altLang="en-US" dirty="0" smtClean="0"/>
              <a:t>　時期：</a:t>
            </a:r>
            <a:r>
              <a:rPr kumimoji="1" lang="en-US" altLang="ja-JP" dirty="0" smtClean="0"/>
              <a:t>1990</a:t>
            </a:r>
            <a:r>
              <a:rPr kumimoji="1" lang="ja-JP" altLang="en-US" dirty="0" smtClean="0"/>
              <a:t>年代前半から</a:t>
            </a:r>
            <a:endParaRPr kumimoji="1" lang="en-US" altLang="ja-JP" dirty="0" smtClean="0"/>
          </a:p>
          <a:p>
            <a:endParaRPr lang="en-US" altLang="ja-JP" dirty="0"/>
          </a:p>
          <a:p>
            <a:r>
              <a:rPr kumimoji="1" lang="ja-JP" altLang="en-US" dirty="0" smtClean="0"/>
              <a:t>　普及の要因：バブル経済崩壊後の円高不況による</a:t>
            </a:r>
            <a:r>
              <a:rPr lang="ja-JP" altLang="en-US" dirty="0" smtClean="0"/>
              <a:t>個人消費の冷え込み</a:t>
            </a:r>
            <a:endParaRPr lang="en-US" altLang="ja-JP" dirty="0" smtClean="0"/>
          </a:p>
          <a:p>
            <a:endParaRPr lang="en-US" altLang="ja-JP" dirty="0"/>
          </a:p>
          <a:p>
            <a:r>
              <a:rPr lang="ja-JP" altLang="en-US" dirty="0" smtClean="0"/>
              <a:t>　代表的なＰＢ：セービング（ダイエー）</a:t>
            </a:r>
            <a:endParaRPr lang="en-US" altLang="ja-JP" dirty="0" smtClean="0"/>
          </a:p>
        </p:txBody>
      </p:sp>
      <p:sp>
        <p:nvSpPr>
          <p:cNvPr id="3" name="テキスト ボックス 2"/>
          <p:cNvSpPr txBox="1"/>
          <p:nvPr/>
        </p:nvSpPr>
        <p:spPr>
          <a:xfrm>
            <a:off x="1115616" y="1223174"/>
            <a:ext cx="2160240" cy="523220"/>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2800" dirty="0" smtClean="0"/>
              <a:t>第１次ブーム</a:t>
            </a:r>
            <a:endParaRPr kumimoji="1" lang="ja-JP" altLang="en-US" sz="2800" dirty="0"/>
          </a:p>
        </p:txBody>
      </p:sp>
      <p:sp>
        <p:nvSpPr>
          <p:cNvPr id="8" name="テキスト ボックス 7"/>
          <p:cNvSpPr txBox="1"/>
          <p:nvPr/>
        </p:nvSpPr>
        <p:spPr>
          <a:xfrm>
            <a:off x="899592" y="3645024"/>
            <a:ext cx="7416824" cy="1846659"/>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endParaRPr lang="en-US" altLang="ja-JP" sz="2000" dirty="0"/>
          </a:p>
          <a:p>
            <a:r>
              <a:rPr kumimoji="1" lang="ja-JP" altLang="en-US" dirty="0" smtClean="0"/>
              <a:t>　時期：</a:t>
            </a:r>
            <a:r>
              <a:rPr kumimoji="1" lang="en-US" altLang="ja-JP" dirty="0" smtClean="0"/>
              <a:t>2007</a:t>
            </a:r>
            <a:r>
              <a:rPr kumimoji="1" lang="ja-JP" altLang="en-US" dirty="0" smtClean="0"/>
              <a:t>年前半から</a:t>
            </a:r>
            <a:endParaRPr kumimoji="1" lang="en-US" altLang="ja-JP" dirty="0" smtClean="0"/>
          </a:p>
          <a:p>
            <a:endParaRPr lang="en-US" altLang="ja-JP" dirty="0"/>
          </a:p>
          <a:p>
            <a:r>
              <a:rPr kumimoji="1" lang="ja-JP" altLang="en-US" dirty="0" smtClean="0"/>
              <a:t>　普及の要因：長引く不況による消費者の節約志向の高まり</a:t>
            </a:r>
            <a:endParaRPr kumimoji="1" lang="en-US" altLang="ja-JP" dirty="0" smtClean="0"/>
          </a:p>
          <a:p>
            <a:endParaRPr lang="en-US" altLang="ja-JP" dirty="0"/>
          </a:p>
          <a:p>
            <a:r>
              <a:rPr lang="ja-JP" altLang="en-US" dirty="0" smtClean="0"/>
              <a:t>　代表的なＰＢ：トップバリュ（イオン）、セブンプレミアム（７＆ｉ）</a:t>
            </a:r>
            <a:endParaRPr lang="en-US" altLang="ja-JP" dirty="0" smtClean="0"/>
          </a:p>
        </p:txBody>
      </p:sp>
      <p:sp>
        <p:nvSpPr>
          <p:cNvPr id="9" name="テキスト ボックス 8"/>
          <p:cNvSpPr txBox="1"/>
          <p:nvPr/>
        </p:nvSpPr>
        <p:spPr>
          <a:xfrm>
            <a:off x="1102013" y="3383414"/>
            <a:ext cx="2160240" cy="523220"/>
          </a:xfrm>
          <a:prstGeom prst="rect">
            <a:avLst/>
          </a:prstGeom>
          <a:solidFill>
            <a:schemeClr val="accent1">
              <a:lumMod val="20000"/>
              <a:lumOff val="80000"/>
            </a:schemeClr>
          </a:solidFill>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kumimoji="1" lang="ja-JP" altLang="en-US" sz="2800" dirty="0" smtClean="0"/>
              <a:t>第</a:t>
            </a:r>
            <a:r>
              <a:rPr kumimoji="1" lang="en-US" altLang="ja-JP" sz="2800" dirty="0" smtClean="0"/>
              <a:t>2</a:t>
            </a:r>
            <a:r>
              <a:rPr kumimoji="1" lang="ja-JP" altLang="en-US" sz="2800" dirty="0" smtClean="0"/>
              <a:t>次ブーム</a:t>
            </a:r>
            <a:endParaRPr kumimoji="1" lang="ja-JP" altLang="en-US" sz="2800" dirty="0"/>
          </a:p>
        </p:txBody>
      </p:sp>
      <p:sp>
        <p:nvSpPr>
          <p:cNvPr id="7" name="右矢印 6"/>
          <p:cNvSpPr/>
          <p:nvPr/>
        </p:nvSpPr>
        <p:spPr>
          <a:xfrm>
            <a:off x="1102013" y="5842612"/>
            <a:ext cx="559586" cy="648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1825978" y="5871116"/>
            <a:ext cx="6134283" cy="584775"/>
          </a:xfrm>
          <a:prstGeom prst="rect">
            <a:avLst/>
          </a:prstGeom>
          <a:noFill/>
        </p:spPr>
        <p:txBody>
          <a:bodyPr wrap="square" rtlCol="0">
            <a:spAutoFit/>
          </a:bodyPr>
          <a:lstStyle/>
          <a:p>
            <a:r>
              <a:rPr kumimoji="1" lang="ja-JP" altLang="en-US" sz="3200" dirty="0" smtClean="0">
                <a:solidFill>
                  <a:srgbClr val="FF0000"/>
                </a:solidFill>
              </a:rPr>
              <a:t>ＰＢ＝低価格商品</a:t>
            </a:r>
            <a:r>
              <a:rPr kumimoji="1" lang="ja-JP" altLang="en-US" sz="3200" dirty="0" smtClean="0"/>
              <a:t>として定着した</a:t>
            </a:r>
            <a:endParaRPr kumimoji="1" lang="ja-JP" altLang="en-US" sz="3200" dirty="0"/>
          </a:p>
        </p:txBody>
      </p:sp>
      <p:sp>
        <p:nvSpPr>
          <p:cNvPr id="12" name="テキスト ボックス 11"/>
          <p:cNvSpPr txBox="1"/>
          <p:nvPr/>
        </p:nvSpPr>
        <p:spPr>
          <a:xfrm>
            <a:off x="3851920" y="1092369"/>
            <a:ext cx="5062669" cy="261610"/>
          </a:xfrm>
          <a:prstGeom prst="rect">
            <a:avLst/>
          </a:prstGeom>
          <a:noFill/>
        </p:spPr>
        <p:txBody>
          <a:bodyPr wrap="square" rtlCol="0">
            <a:spAutoFit/>
          </a:bodyPr>
          <a:lstStyle/>
          <a:p>
            <a:r>
              <a:rPr lang="ja-JP" altLang="en-US" sz="1100" b="1" dirty="0" smtClean="0"/>
              <a:t>参照：「</a:t>
            </a:r>
            <a:r>
              <a:rPr lang="ja-JP" altLang="en-US" sz="1100" b="1" dirty="0"/>
              <a:t>日本における</a:t>
            </a:r>
            <a:r>
              <a:rPr lang="en-US" altLang="ja-JP" sz="1100" b="1" dirty="0"/>
              <a:t>PB </a:t>
            </a:r>
            <a:r>
              <a:rPr lang="ja-JP" altLang="en-US" sz="1100" b="1" dirty="0"/>
              <a:t>商品の開発動向と発展可能性</a:t>
            </a:r>
            <a:r>
              <a:rPr lang="en-US" altLang="ja-JP" sz="1100" b="1" dirty="0"/>
              <a:t>―</a:t>
            </a:r>
            <a:r>
              <a:rPr lang="ja-JP" altLang="en-US" sz="1100" b="1" dirty="0"/>
              <a:t>国際比較の観点から</a:t>
            </a:r>
            <a:r>
              <a:rPr lang="en-US" altLang="ja-JP" sz="1100" b="1" dirty="0"/>
              <a:t>―</a:t>
            </a:r>
            <a:r>
              <a:rPr lang="ja-JP" altLang="en-US" sz="1100" b="1" dirty="0"/>
              <a:t>」</a:t>
            </a:r>
            <a:endParaRPr lang="en-US" altLang="ja-JP" sz="1100" b="1" dirty="0"/>
          </a:p>
        </p:txBody>
      </p:sp>
    </p:spTree>
    <p:extLst>
      <p:ext uri="{BB962C8B-B14F-4D97-AF65-F5344CB8AC3E}">
        <p14:creationId xmlns:p14="http://schemas.microsoft.com/office/powerpoint/2010/main" xmlns="" val="19455758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32040" y="1494738"/>
            <a:ext cx="2611232" cy="22715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845401" y="1506751"/>
            <a:ext cx="2369421" cy="2251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タイトル 1"/>
          <p:cNvSpPr>
            <a:spLocks noGrp="1"/>
          </p:cNvSpPr>
          <p:nvPr>
            <p:ph type="title"/>
          </p:nvPr>
        </p:nvSpPr>
        <p:spPr/>
        <p:txBody>
          <a:bodyPr/>
          <a:lstStyle/>
          <a:p>
            <a:r>
              <a:rPr kumimoji="1" lang="ja-JP" altLang="en-US" dirty="0" smtClean="0"/>
              <a:t>しかし・・・</a:t>
            </a:r>
            <a:endParaRPr kumimoji="1" lang="ja-JP" altLang="en-US" dirty="0"/>
          </a:p>
        </p:txBody>
      </p:sp>
      <p:sp>
        <p:nvSpPr>
          <p:cNvPr id="4" name="フッター プレースホルダー 3"/>
          <p:cNvSpPr>
            <a:spLocks noGrp="1"/>
          </p:cNvSpPr>
          <p:nvPr>
            <p:ph type="ftr" sz="quarter" idx="11"/>
          </p:nvPr>
        </p:nvSpPr>
        <p:spPr>
          <a:xfrm>
            <a:off x="0" y="0"/>
            <a:ext cx="4114800" cy="329184"/>
          </a:xfrm>
        </p:spPr>
        <p:txBody>
          <a:bodyPr/>
          <a:lstStyle/>
          <a:p>
            <a:pPr algn="l"/>
            <a:r>
              <a:rPr lang="ja-JP" altLang="en-US" sz="1600" b="1" dirty="0"/>
              <a:t>現状分析</a:t>
            </a:r>
            <a:endParaRPr kumimoji="1" lang="ja-JP" altLang="en-US" sz="1600" b="1" dirty="0"/>
          </a:p>
        </p:txBody>
      </p:sp>
      <p:sp>
        <p:nvSpPr>
          <p:cNvPr id="5" name="スライド番号プレースホルダー 4"/>
          <p:cNvSpPr>
            <a:spLocks noGrp="1"/>
          </p:cNvSpPr>
          <p:nvPr>
            <p:ph type="sldNum" sz="quarter" idx="12"/>
          </p:nvPr>
        </p:nvSpPr>
        <p:spPr>
          <a:xfrm>
            <a:off x="8074564" y="6528816"/>
            <a:ext cx="1066800" cy="329184"/>
          </a:xfrm>
        </p:spPr>
        <p:txBody>
          <a:bodyPr/>
          <a:lstStyle/>
          <a:p>
            <a:pPr algn="ctr"/>
            <a:fld id="{8D269673-7E77-4965-B3D8-277057FEC2B4}" type="slidenum">
              <a:rPr kumimoji="1" lang="ja-JP" altLang="en-US" smtClean="0">
                <a:solidFill>
                  <a:schemeClr val="tx1"/>
                </a:solidFill>
              </a:rPr>
              <a:pPr algn="ctr"/>
              <a:t>9</a:t>
            </a:fld>
            <a:endParaRPr kumimoji="1" lang="ja-JP" altLang="en-US" dirty="0">
              <a:solidFill>
                <a:schemeClr val="tx1"/>
              </a:solidFill>
            </a:endParaRPr>
          </a:p>
        </p:txBody>
      </p:sp>
      <p:sp>
        <p:nvSpPr>
          <p:cNvPr id="3" name="テキスト ボックス 2"/>
          <p:cNvSpPr txBox="1"/>
          <p:nvPr/>
        </p:nvSpPr>
        <p:spPr>
          <a:xfrm>
            <a:off x="1625955" y="3932101"/>
            <a:ext cx="2808312"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dirty="0" smtClean="0">
                <a:solidFill>
                  <a:srgbClr val="FF0000"/>
                </a:solidFill>
              </a:rPr>
              <a:t>プレミアム</a:t>
            </a:r>
            <a:r>
              <a:rPr kumimoji="1" lang="en-US" altLang="ja-JP" dirty="0" smtClean="0">
                <a:solidFill>
                  <a:srgbClr val="FF0000"/>
                </a:solidFill>
              </a:rPr>
              <a:t>PB</a:t>
            </a:r>
            <a:r>
              <a:rPr kumimoji="1" lang="ja-JP" altLang="en-US" dirty="0" smtClean="0"/>
              <a:t>（ハンバーグ）</a:t>
            </a:r>
            <a:endParaRPr kumimoji="1" lang="en-US" altLang="ja-JP" dirty="0" smtClean="0"/>
          </a:p>
          <a:p>
            <a:r>
              <a:rPr lang="ja-JP" altLang="en-US" dirty="0"/>
              <a:t>本体</a:t>
            </a:r>
            <a:r>
              <a:rPr lang="ja-JP" altLang="en-US" dirty="0" smtClean="0"/>
              <a:t>価格　２４６円</a:t>
            </a:r>
            <a:endParaRPr lang="en-US" altLang="ja-JP" dirty="0" smtClean="0"/>
          </a:p>
          <a:p>
            <a:r>
              <a:rPr lang="ja-JP" altLang="en-US" dirty="0"/>
              <a:t>　</a:t>
            </a:r>
            <a:r>
              <a:rPr lang="ja-JP" altLang="en-US" dirty="0" smtClean="0"/>
              <a:t>　　　　　　（税込２６５円）</a:t>
            </a:r>
          </a:p>
        </p:txBody>
      </p:sp>
      <p:sp>
        <p:nvSpPr>
          <p:cNvPr id="18" name="テキスト ボックス 17"/>
          <p:cNvSpPr txBox="1"/>
          <p:nvPr/>
        </p:nvSpPr>
        <p:spPr>
          <a:xfrm>
            <a:off x="4882888" y="3932101"/>
            <a:ext cx="2750097"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dirty="0" smtClean="0"/>
              <a:t>一般の</a:t>
            </a:r>
            <a:r>
              <a:rPr kumimoji="1" lang="en-US" altLang="ja-JP" dirty="0" smtClean="0"/>
              <a:t>PB</a:t>
            </a:r>
            <a:r>
              <a:rPr kumimoji="1" lang="ja-JP" altLang="en-US" dirty="0" smtClean="0"/>
              <a:t>（ハンバーグ）</a:t>
            </a:r>
            <a:endParaRPr kumimoji="1" lang="en-US" altLang="ja-JP" dirty="0" smtClean="0"/>
          </a:p>
          <a:p>
            <a:r>
              <a:rPr lang="ja-JP" altLang="en-US" dirty="0"/>
              <a:t>本体</a:t>
            </a:r>
            <a:r>
              <a:rPr lang="ja-JP" altLang="en-US" dirty="0" smtClean="0"/>
              <a:t>価格　１１３円</a:t>
            </a:r>
            <a:endParaRPr lang="en-US" altLang="ja-JP" dirty="0" smtClean="0"/>
          </a:p>
          <a:p>
            <a:r>
              <a:rPr lang="ja-JP" altLang="en-US" dirty="0"/>
              <a:t>　</a:t>
            </a:r>
            <a:r>
              <a:rPr lang="ja-JP" altLang="en-US" dirty="0" smtClean="0"/>
              <a:t>　　　　　　（税込１２２円）</a:t>
            </a:r>
            <a:endParaRPr lang="en-US" altLang="ja-JP" dirty="0" smtClean="0"/>
          </a:p>
        </p:txBody>
      </p:sp>
      <p:sp>
        <p:nvSpPr>
          <p:cNvPr id="6" name="テキスト ボックス 5"/>
          <p:cNvSpPr txBox="1"/>
          <p:nvPr/>
        </p:nvSpPr>
        <p:spPr>
          <a:xfrm>
            <a:off x="4581472" y="980728"/>
            <a:ext cx="4392488" cy="276999"/>
          </a:xfrm>
          <a:prstGeom prst="rect">
            <a:avLst/>
          </a:prstGeom>
          <a:noFill/>
        </p:spPr>
        <p:txBody>
          <a:bodyPr wrap="square" rtlCol="0">
            <a:spAutoFit/>
          </a:bodyPr>
          <a:lstStyle/>
          <a:p>
            <a:r>
              <a:rPr lang="ja-JP" altLang="en-US" sz="1200" dirty="0"/>
              <a:t>引用</a:t>
            </a:r>
            <a:r>
              <a:rPr lang="ja-JP" altLang="en-US" sz="1200" dirty="0" smtClean="0"/>
              <a:t>：ファミリーマート公式ホームページ</a:t>
            </a:r>
            <a:r>
              <a:rPr lang="en-US" altLang="ja-JP" sz="1200" dirty="0" smtClean="0"/>
              <a:t>http</a:t>
            </a:r>
            <a:r>
              <a:rPr lang="en-US" altLang="ja-JP" sz="1200" dirty="0"/>
              <a:t>://www.family.co.jp/</a:t>
            </a:r>
            <a:endParaRPr kumimoji="1" lang="ja-JP" altLang="en-US" sz="1200" dirty="0"/>
          </a:p>
        </p:txBody>
      </p:sp>
      <p:sp>
        <p:nvSpPr>
          <p:cNvPr id="8" name="テキスト ボックス 7"/>
          <p:cNvSpPr txBox="1"/>
          <p:nvPr/>
        </p:nvSpPr>
        <p:spPr>
          <a:xfrm>
            <a:off x="971600" y="5157191"/>
            <a:ext cx="7416824" cy="1200329"/>
          </a:xfrm>
          <a:prstGeom prst="rect">
            <a:avLst/>
          </a:prstGeom>
          <a:ln w="101600" cmpd="dbl"/>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sz="3200" dirty="0" smtClean="0"/>
              <a:t>　　　</a:t>
            </a:r>
            <a:r>
              <a:rPr kumimoji="1" lang="en-US" altLang="ja-JP" sz="3200" dirty="0" smtClean="0"/>
              <a:t>2008</a:t>
            </a:r>
            <a:r>
              <a:rPr kumimoji="1" lang="ja-JP" altLang="en-US" sz="3200" dirty="0" smtClean="0"/>
              <a:t>年</a:t>
            </a:r>
            <a:endParaRPr kumimoji="1" lang="en-US" altLang="ja-JP" sz="3200" dirty="0" smtClean="0"/>
          </a:p>
          <a:p>
            <a:pPr algn="ctr"/>
            <a:r>
              <a:rPr lang="ja-JP" altLang="en-US" dirty="0"/>
              <a:t>　</a:t>
            </a:r>
            <a:r>
              <a:rPr lang="ja-JP" altLang="en-US" sz="4000" dirty="0" smtClean="0"/>
              <a:t>プレミアムＰＢの流行</a:t>
            </a:r>
            <a:endParaRPr kumimoji="1" lang="ja-JP" altLang="en-US" sz="4000" dirty="0"/>
          </a:p>
        </p:txBody>
      </p:sp>
      <p:sp>
        <p:nvSpPr>
          <p:cNvPr id="10" name="テキスト ボックス 9"/>
          <p:cNvSpPr txBox="1"/>
          <p:nvPr/>
        </p:nvSpPr>
        <p:spPr>
          <a:xfrm>
            <a:off x="689851" y="1510974"/>
            <a:ext cx="936104" cy="523220"/>
          </a:xfrm>
          <a:prstGeom prst="rect">
            <a:avLst/>
          </a:prstGeom>
          <a:noFill/>
        </p:spPr>
        <p:txBody>
          <a:bodyPr wrap="square" rtlCol="0">
            <a:spAutoFit/>
          </a:bodyPr>
          <a:lstStyle/>
          <a:p>
            <a:r>
              <a:rPr kumimoji="1" lang="ja-JP" altLang="en-US" sz="2800" dirty="0" smtClean="0"/>
              <a:t>（例）</a:t>
            </a:r>
            <a:endParaRPr kumimoji="1" lang="ja-JP" altLang="en-US" sz="2800" dirty="0"/>
          </a:p>
        </p:txBody>
      </p:sp>
      <p:sp>
        <p:nvSpPr>
          <p:cNvPr id="12" name="雲形吹き出し 11"/>
          <p:cNvSpPr/>
          <p:nvPr/>
        </p:nvSpPr>
        <p:spPr>
          <a:xfrm>
            <a:off x="4067944" y="620688"/>
            <a:ext cx="4608512" cy="3303076"/>
          </a:xfrm>
          <a:prstGeom prst="cloudCallout">
            <a:avLst>
              <a:gd name="adj1" fmla="val -52392"/>
              <a:gd name="adj2" fmla="val 42695"/>
            </a:avLst>
          </a:prstGeom>
          <a:solidFill>
            <a:srgbClr val="DAEFFE"/>
          </a:solidFill>
          <a:ln w="41275" cmpd="sng">
            <a:solidFill>
              <a:schemeClr val="bg2">
                <a:lumMod val="5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3600" dirty="0" smtClean="0"/>
              <a:t>高価格でも売れるようになってきている</a:t>
            </a:r>
            <a:endParaRPr kumimoji="1" lang="ja-JP" altLang="en-US" sz="3600" dirty="0"/>
          </a:p>
        </p:txBody>
      </p:sp>
    </p:spTree>
    <p:extLst>
      <p:ext uri="{BB962C8B-B14F-4D97-AF65-F5344CB8AC3E}">
        <p14:creationId xmlns:p14="http://schemas.microsoft.com/office/powerpoint/2010/main" xmlns="" val="4248075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クラリティ">
  <a:themeElements>
    <a:clrScheme name="ウェーブ">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クラリティ">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2877</TotalTime>
  <Words>901</Words>
  <Application>Microsoft Office PowerPoint</Application>
  <PresentationFormat>画面に合わせる (4:3)</PresentationFormat>
  <Paragraphs>202</Paragraphs>
  <Slides>23</Slides>
  <Notes>4</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クラリティ</vt:lpstr>
      <vt:lpstr>PBとNBの曖昧さが 消費者に与える影響</vt:lpstr>
      <vt:lpstr>　目次</vt:lpstr>
      <vt:lpstr>ＰＢ（プライベートブランド）</vt:lpstr>
      <vt:lpstr>スライド 4</vt:lpstr>
      <vt:lpstr>PBとは・・・</vt:lpstr>
      <vt:lpstr>日本におけるPBの発展</vt:lpstr>
      <vt:lpstr>日本におけるPBの発展</vt:lpstr>
      <vt:lpstr>ＰＢのブーム</vt:lpstr>
      <vt:lpstr>しかし・・・</vt:lpstr>
      <vt:lpstr>問題意識</vt:lpstr>
      <vt:lpstr>　目次</vt:lpstr>
      <vt:lpstr>先行研究</vt:lpstr>
      <vt:lpstr>スライド 13</vt:lpstr>
      <vt:lpstr>研究目的</vt:lpstr>
      <vt:lpstr>　目次</vt:lpstr>
      <vt:lpstr>コントラスト効果</vt:lpstr>
      <vt:lpstr>このコントラスト効果を、 PBとNBの品質に当てはめてみると・・・</vt:lpstr>
      <vt:lpstr>仮説①</vt:lpstr>
      <vt:lpstr>　目次</vt:lpstr>
      <vt:lpstr>スライド 20</vt:lpstr>
      <vt:lpstr>ダブルチョップ（ダブルブランド）の例</vt:lpstr>
      <vt:lpstr>仮説②</vt:lpstr>
      <vt:lpstr>参考文献・URL</vt:lpstr>
    </vt:vector>
  </TitlesOfParts>
  <Company>拓殖大学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PBとNBの曖昧さが 消費者に与える影響</dc:title>
  <dc:creator>拓殖大学</dc:creator>
  <cp:lastModifiedBy>Norio</cp:lastModifiedBy>
  <cp:revision>154</cp:revision>
  <dcterms:created xsi:type="dcterms:W3CDTF">2014-08-27T04:34:23Z</dcterms:created>
  <dcterms:modified xsi:type="dcterms:W3CDTF">2014-09-08T14:36:35Z</dcterms:modified>
</cp:coreProperties>
</file>